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8" r:id="rId23"/>
    <p:sldId id="279" r:id="rId24"/>
    <p:sldId id="280" r:id="rId25"/>
    <p:sldId id="281" r:id="rId26"/>
    <p:sldId id="282" r:id="rId2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B27A"/>
    <a:srgbClr val="A8321B"/>
    <a:srgbClr val="B6B294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296"/>
    <p:restoredTop sz="95846"/>
  </p:normalViewPr>
  <p:slideViewPr>
    <p:cSldViewPr snapToGrid="0" snapToObjects="1">
      <p:cViewPr varScale="1">
        <p:scale>
          <a:sx n="107" d="100"/>
          <a:sy n="107" d="100"/>
        </p:scale>
        <p:origin x="184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3F052-928C-E644-BDAD-BBEFA8D23978}" type="datetimeFigureOut">
              <a:rPr lang="fr-FR" smtClean="0"/>
              <a:t>25/03/2022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159373-4F0C-F54E-8AAB-F520C1E84C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5638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700e662e88_0_8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700e662e88_0_8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700e662e88_0_8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700e662e88_0_8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808955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700e662e88_0_8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700e662e88_0_8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04992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700e662e88_0_8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700e662e88_0_8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66607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700e662e88_0_8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700e662e88_0_8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700e662e88_0_8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700e662e88_0_8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45933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48A7DD-90B5-D341-9412-4C377B5548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17332A9-F511-D84E-ABA9-B52D061937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D26CDD1-9E5A-A942-BB0E-EFFCD9AC4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4076B-77A7-5A4B-A1BD-6824C987BA19}" type="datetimeFigureOut">
              <a:rPr lang="fr-FR" smtClean="0"/>
              <a:t>25/03/2022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7BE0EBC-96A8-4C41-A283-C9A0F1007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187A046-21D1-234A-92F2-75C8146C0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9B9-5E1A-4A4A-AE98-AB9FF8A282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4492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208D71-1E4A-8C42-A698-AC5728AB0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51B906B-FA3B-0B4A-AAE2-BE7A69D469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50828D-5F1C-0A4A-BB1B-575C28740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4076B-77A7-5A4B-A1BD-6824C987BA19}" type="datetimeFigureOut">
              <a:rPr lang="fr-FR" smtClean="0"/>
              <a:t>25/03/2022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D81BB1F-13C0-CD44-9187-E921B5936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CD85CBA-2C37-5F4A-A724-B81110FCB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9B9-5E1A-4A4A-AE98-AB9FF8A282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4227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77FD9AB-459A-834F-BCB5-303A6D893E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9696C35-32C7-3A4A-AF30-5DDD341AE7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01F76A-2E0D-DE45-90DA-C120038DA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4076B-77A7-5A4B-A1BD-6824C987BA19}" type="datetimeFigureOut">
              <a:rPr lang="fr-FR" smtClean="0"/>
              <a:t>25/03/2022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4ADDE6F-32F1-5148-8428-72636EAEA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5F6827-DCFD-6048-990A-04F1B76EF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9B9-5E1A-4A4A-AE98-AB9FF8A282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4301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sldNum" idx="12"/>
          </p:nvPr>
        </p:nvSpPr>
        <p:spPr>
          <a:xfrm>
            <a:off x="11330665" y="6251679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8392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2EF641-1176-F141-BED5-D0EDA6F89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A163B02-BC5A-5946-A6DC-A97209F2FC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D5DFF09-B57E-7A4C-B62E-CCD2A00C4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4076B-77A7-5A4B-A1BD-6824C987BA19}" type="datetimeFigureOut">
              <a:rPr lang="fr-FR" smtClean="0"/>
              <a:t>25/03/2022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75A90B-BE55-DE41-A9D2-4FDEFCB59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098CB73-9124-DD45-ACF5-B9876A631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9B9-5E1A-4A4A-AE98-AB9FF8A282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7341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D37852-90CF-884C-9966-305538E08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1531957-86D4-0C49-9589-1D93EEC569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86A347-E155-0447-957F-7E952D8D2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4076B-77A7-5A4B-A1BD-6824C987BA19}" type="datetimeFigureOut">
              <a:rPr lang="fr-FR" smtClean="0"/>
              <a:t>25/03/2022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288A90E-0469-944A-BF5E-BB44EE7B8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D2B8A4-BA32-F64A-85CB-405A5908D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9B9-5E1A-4A4A-AE98-AB9FF8A282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2798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21FD9C-E5E7-6449-934D-0AFE9150F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0DF7828-2D05-5947-983A-FCF39FB23F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1BEEC24-9742-624A-80EB-2B4A6F3342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7878A45-C7FE-1843-9C45-BF2214ACF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4076B-77A7-5A4B-A1BD-6824C987BA19}" type="datetimeFigureOut">
              <a:rPr lang="fr-FR" smtClean="0"/>
              <a:t>25/03/2022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5C94ECF-FA8F-7148-AAC1-6DA57EBC2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257E688-E379-CC49-8BC6-EBF765172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9B9-5E1A-4A4A-AE98-AB9FF8A282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570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07E579-0C50-154A-872D-AB6BB431A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B240751-2D92-FE48-B9E3-D1562A06EE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0FAE808-E35B-F44F-AE57-5BD6B61C8C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B82D35A-2AD3-1A40-B61F-B04D15B9B4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5675AC3-B830-E84B-AE6B-E14204824C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E659147-6301-F841-AD2E-7B09F66D1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4076B-77A7-5A4B-A1BD-6824C987BA19}" type="datetimeFigureOut">
              <a:rPr lang="fr-FR" smtClean="0"/>
              <a:t>25/03/2022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4476B00-7626-7E4B-85A5-5E4CF85CC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F564496-449F-7B41-91C0-5F6F46DE6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9B9-5E1A-4A4A-AE98-AB9FF8A282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5782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1E9191-34E8-D442-A32B-BC43FDFE0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6BAF992-6F46-DC46-9BF6-2D659F0A7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4076B-77A7-5A4B-A1BD-6824C987BA19}" type="datetimeFigureOut">
              <a:rPr lang="fr-FR" smtClean="0"/>
              <a:t>25/03/2022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52B7816-B69C-CB41-BD44-A78D8E1A6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9A220E2-7CB1-FC47-854C-A678AD4C3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9B9-5E1A-4A4A-AE98-AB9FF8A282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8967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BA25F41-CC66-3C44-9165-A6CE29680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4076B-77A7-5A4B-A1BD-6824C987BA19}" type="datetimeFigureOut">
              <a:rPr lang="fr-FR" smtClean="0"/>
              <a:t>25/03/2022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4420315-B7BA-F640-92CB-178AD0ADD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E15EC63-A634-C247-A58B-CE9DA6370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9B9-5E1A-4A4A-AE98-AB9FF8A282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2290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336609-7CF6-BE43-AF32-CEF323012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8630E7-4488-8847-BADE-1406B33B0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1798897-59BA-B446-8E11-19ED6A2020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6F205A7-5BD2-064C-BA92-C0F517E3C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4076B-77A7-5A4B-A1BD-6824C987BA19}" type="datetimeFigureOut">
              <a:rPr lang="fr-FR" smtClean="0"/>
              <a:t>25/03/2022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A3F0BAA-9C50-8C42-8616-9EF950999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78B5069-C60C-3649-9954-1D602C8C5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9B9-5E1A-4A4A-AE98-AB9FF8A282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7284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3E4C51-954C-934E-8F19-82A67AAE2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9CE3568-B6A1-0A4D-AD8A-1BC518C275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960E1A8-E10F-484F-A23B-398045C600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151BBED-7D7E-074E-9D30-AC8928042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4076B-77A7-5A4B-A1BD-6824C987BA19}" type="datetimeFigureOut">
              <a:rPr lang="fr-FR" smtClean="0"/>
              <a:t>25/03/2022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A320069-87AE-6B40-836D-AC85AE0AA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7D93DF0-2B05-B244-AD4E-508BEA244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9B9-5E1A-4A4A-AE98-AB9FF8A282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4068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7ED8520-F20E-3C4E-B77A-38AE37B49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525E744-804D-6D44-A1F7-AAFB6217AC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4900A8-C7B7-524F-810C-6C807D82A5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4076B-77A7-5A4B-A1BD-6824C987BA19}" type="datetimeFigureOut">
              <a:rPr lang="fr-FR" smtClean="0"/>
              <a:t>25/03/2022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E12D75-C9CE-3548-B3BC-A070E37864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3176272-6AC3-4447-8C00-B939CAC308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069B9-5E1A-4A4A-AE98-AB9FF8A282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8339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8321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>
            <a:extLst>
              <a:ext uri="{FF2B5EF4-FFF2-40B4-BE49-F238E27FC236}">
                <a16:creationId xmlns:a16="http://schemas.microsoft.com/office/drawing/2014/main" id="{C889EAF9-88DB-4648-A1E9-14FECDA66DD3}"/>
              </a:ext>
            </a:extLst>
          </p:cNvPr>
          <p:cNvSpPr/>
          <p:nvPr/>
        </p:nvSpPr>
        <p:spPr>
          <a:xfrm>
            <a:off x="3235187" y="193812"/>
            <a:ext cx="5721626" cy="5635486"/>
          </a:xfrm>
          <a:prstGeom prst="ellipse">
            <a:avLst/>
          </a:prstGeom>
          <a:blipFill dpi="0" rotWithShape="1">
            <a:blip r:embed="rId2">
              <a:alphaModFix amt="58000"/>
            </a:blip>
            <a:srcRect/>
            <a:stretch>
              <a:fillRect l="-45000" t="-15000" r="-72000" b="-31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E0D2988-F03D-E847-B7B9-D4E41F046B43}"/>
              </a:ext>
            </a:extLst>
          </p:cNvPr>
          <p:cNvSpPr txBox="1"/>
          <p:nvPr/>
        </p:nvSpPr>
        <p:spPr>
          <a:xfrm>
            <a:off x="1831181" y="1734282"/>
            <a:ext cx="852963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0" dirty="0">
                <a:solidFill>
                  <a:schemeClr val="bg1"/>
                </a:solidFill>
                <a:latin typeface="DIN Condensed" pitchFamily="2" charset="0"/>
              </a:rPr>
              <a:t>RÉUNION D’INFORMATION SUR LE DOCTORAT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B3B206-BE1D-1A45-A29E-A187D501E850}"/>
              </a:ext>
            </a:extLst>
          </p:cNvPr>
          <p:cNvSpPr/>
          <p:nvPr/>
        </p:nvSpPr>
        <p:spPr>
          <a:xfrm>
            <a:off x="0" y="6003235"/>
            <a:ext cx="12192000" cy="8547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B8853EB0-6FBE-2243-9DAF-C2A4B0A9BF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2007" y="6097583"/>
            <a:ext cx="739178" cy="770356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7A127120-E66D-5C41-97AF-58109B4545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45963" y="6151217"/>
            <a:ext cx="1117600" cy="558800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51EDB7DE-8920-9646-9970-4CB24929DDF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0800000" flipH="1" flipV="1">
            <a:off x="7514075" y="6120938"/>
            <a:ext cx="1209813" cy="619358"/>
          </a:xfrm>
          <a:prstGeom prst="rect">
            <a:avLst/>
          </a:prstGeom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id="{FFCB391B-97E7-6E4D-B1F8-98A086BE8144}"/>
              </a:ext>
            </a:extLst>
          </p:cNvPr>
          <p:cNvSpPr txBox="1"/>
          <p:nvPr/>
        </p:nvSpPr>
        <p:spPr>
          <a:xfrm>
            <a:off x="2040834" y="4155568"/>
            <a:ext cx="81103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chemeClr val="bg1"/>
                </a:solidFill>
                <a:latin typeface="Garamond" panose="02020404030301010803" pitchFamily="18" charset="0"/>
              </a:rPr>
              <a:t>École Doctorale ALLPH@</a:t>
            </a:r>
          </a:p>
          <a:p>
            <a:pPr algn="ctr"/>
            <a:r>
              <a:rPr lang="fr-FR" sz="3600" dirty="0">
                <a:solidFill>
                  <a:schemeClr val="bg1"/>
                </a:solidFill>
                <a:latin typeface="Garamond" panose="02020404030301010803" pitchFamily="18" charset="0"/>
              </a:rPr>
              <a:t>22 mars 2022</a:t>
            </a:r>
          </a:p>
        </p:txBody>
      </p:sp>
    </p:spTree>
    <p:extLst>
      <p:ext uri="{BB962C8B-B14F-4D97-AF65-F5344CB8AC3E}">
        <p14:creationId xmlns:p14="http://schemas.microsoft.com/office/powerpoint/2010/main" val="34370449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FA59296-1A12-1D48-BFB4-782E4B877B57}"/>
              </a:ext>
            </a:extLst>
          </p:cNvPr>
          <p:cNvSpPr txBox="1"/>
          <p:nvPr/>
        </p:nvSpPr>
        <p:spPr>
          <a:xfrm>
            <a:off x="1831181" y="2151727"/>
            <a:ext cx="852963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0" dirty="0">
                <a:solidFill>
                  <a:srgbClr val="A8321B"/>
                </a:solidFill>
                <a:latin typeface="DIN Condensed" pitchFamily="2" charset="0"/>
              </a:rPr>
              <a:t>LES </a:t>
            </a:r>
          </a:p>
          <a:p>
            <a:pPr algn="ctr"/>
            <a:r>
              <a:rPr lang="fr-FR" sz="8000" dirty="0">
                <a:solidFill>
                  <a:srgbClr val="A8321B"/>
                </a:solidFill>
                <a:latin typeface="DIN Condensed" pitchFamily="2" charset="0"/>
              </a:rPr>
              <a:t>FINANCEMENTS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4B61CA-DC6F-CC4B-8D2D-BB9B67403D14}"/>
              </a:ext>
            </a:extLst>
          </p:cNvPr>
          <p:cNvSpPr/>
          <p:nvPr/>
        </p:nvSpPr>
        <p:spPr>
          <a:xfrm>
            <a:off x="0" y="3607903"/>
            <a:ext cx="3445565" cy="805071"/>
          </a:xfrm>
          <a:prstGeom prst="rect">
            <a:avLst/>
          </a:prstGeom>
          <a:solidFill>
            <a:srgbClr val="8FB2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C8DEDE6-62BA-034F-B63A-79A122A217AF}"/>
              </a:ext>
            </a:extLst>
          </p:cNvPr>
          <p:cNvSpPr/>
          <p:nvPr/>
        </p:nvSpPr>
        <p:spPr>
          <a:xfrm>
            <a:off x="8746435" y="3607903"/>
            <a:ext cx="3445565" cy="805071"/>
          </a:xfrm>
          <a:prstGeom prst="rect">
            <a:avLst/>
          </a:prstGeom>
          <a:solidFill>
            <a:srgbClr val="8FB2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29129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5C479DB6-9759-4A4A-947B-F9799596C963}"/>
              </a:ext>
            </a:extLst>
          </p:cNvPr>
          <p:cNvSpPr/>
          <p:nvPr/>
        </p:nvSpPr>
        <p:spPr>
          <a:xfrm>
            <a:off x="3" y="4708649"/>
            <a:ext cx="12191997" cy="510236"/>
          </a:xfrm>
          <a:prstGeom prst="rect">
            <a:avLst/>
          </a:prstGeom>
          <a:solidFill>
            <a:srgbClr val="A832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Possible de se présenter plusieurs fois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8F49127-7636-2D42-B399-37FAC25D7A73}"/>
              </a:ext>
            </a:extLst>
          </p:cNvPr>
          <p:cNvSpPr/>
          <p:nvPr/>
        </p:nvSpPr>
        <p:spPr>
          <a:xfrm>
            <a:off x="-13253" y="4041053"/>
            <a:ext cx="12191998" cy="510236"/>
          </a:xfrm>
          <a:prstGeom prst="rect">
            <a:avLst/>
          </a:prstGeom>
          <a:solidFill>
            <a:srgbClr val="8FB27A"/>
          </a:solidFill>
          <a:ln>
            <a:solidFill>
              <a:srgbClr val="8FB2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Seule condition : ne pas être déjà </a:t>
            </a:r>
            <a:r>
              <a:rPr lang="fr-FR" sz="2400" b="1" dirty="0" err="1">
                <a:solidFill>
                  <a:schemeClr val="bg1"/>
                </a:solidFill>
                <a:latin typeface="Garamond" panose="02020404030301010803" pitchFamily="18" charset="0"/>
              </a:rPr>
              <a:t>inscrit.e</a:t>
            </a:r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 en doctorat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8DB4E70-2F73-024F-86FF-986B9531603E}"/>
              </a:ext>
            </a:extLst>
          </p:cNvPr>
          <p:cNvSpPr/>
          <p:nvPr/>
        </p:nvSpPr>
        <p:spPr>
          <a:xfrm>
            <a:off x="0" y="3375557"/>
            <a:ext cx="12191998" cy="510236"/>
          </a:xfrm>
          <a:prstGeom prst="rect">
            <a:avLst/>
          </a:prstGeom>
          <a:solidFill>
            <a:srgbClr val="B6B2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1 684 € brut (sans charge d’enseignement) | 2 024 € brut (avec charge d’enseignement)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21C84DE-74D6-874F-9D44-3E0B0A1FB56D}"/>
              </a:ext>
            </a:extLst>
          </p:cNvPr>
          <p:cNvSpPr/>
          <p:nvPr/>
        </p:nvSpPr>
        <p:spPr>
          <a:xfrm>
            <a:off x="1" y="2705591"/>
            <a:ext cx="12191999" cy="510236"/>
          </a:xfrm>
          <a:prstGeom prst="rect">
            <a:avLst/>
          </a:prstGeom>
          <a:solidFill>
            <a:srgbClr val="A832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CDD de 3 ans (ouvrant droits au chômage à l’UT2J)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CD4270B-6DBB-654A-A71B-3906347FCC7F}"/>
              </a:ext>
            </a:extLst>
          </p:cNvPr>
          <p:cNvSpPr txBox="1"/>
          <p:nvPr/>
        </p:nvSpPr>
        <p:spPr>
          <a:xfrm>
            <a:off x="1404729" y="873434"/>
            <a:ext cx="93825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solidFill>
                  <a:srgbClr val="A8321B"/>
                </a:solidFill>
                <a:latin typeface="DIN Condensed" pitchFamily="2" charset="0"/>
              </a:rPr>
              <a:t>CDU - Contrat Doctoral Unique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7374558-7E0D-3040-8601-23A1DAE26280}"/>
              </a:ext>
            </a:extLst>
          </p:cNvPr>
          <p:cNvSpPr/>
          <p:nvPr/>
        </p:nvSpPr>
        <p:spPr>
          <a:xfrm>
            <a:off x="-13253" y="5984566"/>
            <a:ext cx="12205253" cy="718409"/>
          </a:xfrm>
          <a:prstGeom prst="rect">
            <a:avLst/>
          </a:prstGeom>
          <a:solidFill>
            <a:srgbClr val="8FB2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4300" lvl="0" algn="ctr">
              <a:spcBef>
                <a:spcPts val="1600"/>
              </a:spcBef>
              <a:buSzPts val="1800"/>
            </a:pPr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Décret du 23/04/2009 relatif aux doctorants en CDU et du 25/05/2016 sur les études doctorales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CE37F5D-B73C-F041-93B3-7AE06DD0700E}"/>
              </a:ext>
            </a:extLst>
          </p:cNvPr>
          <p:cNvSpPr/>
          <p:nvPr/>
        </p:nvSpPr>
        <p:spPr>
          <a:xfrm>
            <a:off x="-13253" y="5372014"/>
            <a:ext cx="12178744" cy="510236"/>
          </a:xfrm>
          <a:prstGeom prst="rect">
            <a:avLst/>
          </a:prstGeom>
          <a:solidFill>
            <a:srgbClr val="B6B2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Pour ALLPH@ : 10 contrats (9 UT2J + 1 UPS) en 2021</a:t>
            </a:r>
          </a:p>
        </p:txBody>
      </p:sp>
    </p:spTree>
    <p:extLst>
      <p:ext uri="{BB962C8B-B14F-4D97-AF65-F5344CB8AC3E}">
        <p14:creationId xmlns:p14="http://schemas.microsoft.com/office/powerpoint/2010/main" val="16124663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FCD4270B-6DBB-654A-A71B-3906347FCC7F}"/>
              </a:ext>
            </a:extLst>
          </p:cNvPr>
          <p:cNvSpPr txBox="1"/>
          <p:nvPr/>
        </p:nvSpPr>
        <p:spPr>
          <a:xfrm>
            <a:off x="1404729" y="873434"/>
            <a:ext cx="93825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solidFill>
                  <a:srgbClr val="A8321B"/>
                </a:solidFill>
                <a:latin typeface="DIN Condensed" pitchFamily="2" charset="0"/>
              </a:rPr>
              <a:t>CDU - Contrat Doctoral Unique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14A5806-B57F-EC4F-AD05-7D593A5E1CE2}"/>
              </a:ext>
            </a:extLst>
          </p:cNvPr>
          <p:cNvSpPr/>
          <p:nvPr/>
        </p:nvSpPr>
        <p:spPr>
          <a:xfrm>
            <a:off x="629478" y="2146852"/>
            <a:ext cx="5241234" cy="4432852"/>
          </a:xfrm>
          <a:prstGeom prst="rect">
            <a:avLst/>
          </a:prstGeom>
          <a:solidFill>
            <a:srgbClr val="A832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1600" lvl="0" algn="ctr">
              <a:spcBef>
                <a:spcPts val="1000"/>
              </a:spcBef>
              <a:buSzPts val="2000"/>
            </a:pPr>
            <a:r>
              <a:rPr lang="fr-FR" sz="3600" dirty="0">
                <a:solidFill>
                  <a:schemeClr val="bg1"/>
                </a:solidFill>
                <a:latin typeface="DIN Condensed" pitchFamily="2" charset="0"/>
              </a:rPr>
              <a:t>COMMENT POSTULER ?</a:t>
            </a:r>
          </a:p>
          <a:p>
            <a:pPr marL="444500" lvl="0" indent="-342900">
              <a:spcBef>
                <a:spcPts val="1000"/>
              </a:spcBef>
              <a:buSzPts val="2000"/>
              <a:buFont typeface="Wingdings" pitchFamily="2" charset="2"/>
              <a:buChar char="v"/>
            </a:pPr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</a:rPr>
              <a:t>Être </a:t>
            </a:r>
            <a:r>
              <a:rPr lang="fr-FR" sz="2400" dirty="0" err="1">
                <a:solidFill>
                  <a:schemeClr val="bg1"/>
                </a:solidFill>
                <a:latin typeface="Garamond" panose="02020404030301010803" pitchFamily="18" charset="0"/>
              </a:rPr>
              <a:t>choisi</a:t>
            </a:r>
            <a:r>
              <a:rPr lang="fr-FR" sz="2800" dirty="0" err="1">
                <a:solidFill>
                  <a:schemeClr val="bg1"/>
                </a:solidFill>
                <a:latin typeface="Garamond" panose="02020404030301010803" pitchFamily="18" charset="0"/>
              </a:rPr>
              <a:t>•</a:t>
            </a:r>
            <a:r>
              <a:rPr lang="fr-FR" sz="2400" dirty="0" err="1">
                <a:solidFill>
                  <a:schemeClr val="bg1"/>
                </a:solidFill>
                <a:latin typeface="Garamond" panose="02020404030301010803" pitchFamily="18" charset="0"/>
              </a:rPr>
              <a:t>e</a:t>
            </a:r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</a:rPr>
              <a:t> comme </a:t>
            </a:r>
            <a:r>
              <a:rPr lang="fr-FR" sz="2400" dirty="0" err="1">
                <a:solidFill>
                  <a:schemeClr val="bg1"/>
                </a:solidFill>
                <a:latin typeface="Garamond" panose="02020404030301010803" pitchFamily="18" charset="0"/>
              </a:rPr>
              <a:t>candidat</a:t>
            </a:r>
            <a:r>
              <a:rPr lang="fr-FR" sz="2800" dirty="0" err="1">
                <a:solidFill>
                  <a:schemeClr val="bg1"/>
                </a:solidFill>
                <a:latin typeface="Garamond" panose="02020404030301010803" pitchFamily="18" charset="0"/>
              </a:rPr>
              <a:t>•</a:t>
            </a:r>
            <a:r>
              <a:rPr lang="fr-FR" sz="2400" dirty="0" err="1">
                <a:solidFill>
                  <a:schemeClr val="bg1"/>
                </a:solidFill>
                <a:latin typeface="Garamond" panose="02020404030301010803" pitchFamily="18" charset="0"/>
              </a:rPr>
              <a:t>e</a:t>
            </a:r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</a:rPr>
              <a:t> par son laboratoire (celui du directeur ou de la directrice de recherche)</a:t>
            </a:r>
          </a:p>
          <a:p>
            <a:pPr marL="444500" lvl="0" indent="-342900">
              <a:spcBef>
                <a:spcPts val="1000"/>
              </a:spcBef>
              <a:buSzPts val="2000"/>
              <a:buFont typeface="Wingdings" pitchFamily="2" charset="2"/>
              <a:buChar char="v"/>
            </a:pPr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</a:rPr>
              <a:t>Conditions de sélection des </a:t>
            </a:r>
            <a:r>
              <a:rPr lang="fr-FR" sz="2400" dirty="0" err="1">
                <a:solidFill>
                  <a:schemeClr val="bg1"/>
                </a:solidFill>
                <a:latin typeface="Garamond" panose="02020404030301010803" pitchFamily="18" charset="0"/>
              </a:rPr>
              <a:t>candidat•e•s</a:t>
            </a:r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</a:rPr>
              <a:t> différents selon les labos =&gt; se renseigner !</a:t>
            </a:r>
          </a:p>
          <a:p>
            <a:pPr marL="444500" lvl="0" indent="-342900">
              <a:spcBef>
                <a:spcPts val="1000"/>
              </a:spcBef>
              <a:buSzPts val="2000"/>
              <a:buFont typeface="Wingdings" pitchFamily="2" charset="2"/>
              <a:buChar char="v"/>
            </a:pPr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</a:rPr>
              <a:t>Auditions ED</a:t>
            </a:r>
          </a:p>
          <a:p>
            <a:pPr marL="285750" lvl="0" indent="-285750">
              <a:buFont typeface="Wingdings" pitchFamily="2" charset="2"/>
              <a:buChar char="v"/>
            </a:pPr>
            <a:endParaRPr lang="fr-FR" sz="16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/>
            <a:endParaRPr lang="fr-F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C0205D9-628C-C54C-85D7-6E9F68480B76}"/>
              </a:ext>
            </a:extLst>
          </p:cNvPr>
          <p:cNvSpPr/>
          <p:nvPr/>
        </p:nvSpPr>
        <p:spPr>
          <a:xfrm>
            <a:off x="6321287" y="2146852"/>
            <a:ext cx="5441222" cy="4432852"/>
          </a:xfrm>
          <a:prstGeom prst="rect">
            <a:avLst/>
          </a:prstGeom>
          <a:solidFill>
            <a:srgbClr val="8FB27A"/>
          </a:solidFill>
          <a:ln>
            <a:solidFill>
              <a:srgbClr val="8FB2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fr-FR" sz="1100" dirty="0">
              <a:solidFill>
                <a:schemeClr val="bg2"/>
              </a:solidFill>
            </a:endParaRPr>
          </a:p>
          <a:p>
            <a:pPr marL="101600" lvl="0" algn="ctr">
              <a:spcBef>
                <a:spcPts val="1000"/>
              </a:spcBef>
              <a:buSzPts val="2000"/>
            </a:pPr>
            <a:r>
              <a:rPr lang="fr-FR" sz="3600" dirty="0">
                <a:solidFill>
                  <a:schemeClr val="bg1"/>
                </a:solidFill>
                <a:latin typeface="DIN Condensed" pitchFamily="2" charset="0"/>
              </a:rPr>
              <a:t>CALENDRIER</a:t>
            </a:r>
          </a:p>
          <a:p>
            <a:pPr marL="444500" lvl="0" indent="-342900">
              <a:spcBef>
                <a:spcPts val="1000"/>
              </a:spcBef>
              <a:buSzPts val="2000"/>
              <a:buFont typeface="Wingdings" pitchFamily="2" charset="2"/>
              <a:buChar char="v"/>
            </a:pPr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</a:rPr>
              <a:t>Date limite de soutenance du Master 2 : </a:t>
            </a:r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vendredi 24 juin 2022</a:t>
            </a:r>
          </a:p>
          <a:p>
            <a:pPr marL="444500" lvl="0" indent="-342900">
              <a:spcBef>
                <a:spcPts val="1000"/>
              </a:spcBef>
              <a:buSzPts val="2000"/>
              <a:buFont typeface="Wingdings" pitchFamily="2" charset="2"/>
              <a:buChar char="v"/>
            </a:pPr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</a:rPr>
              <a:t>Retour des dossiers au </a:t>
            </a:r>
            <a:r>
              <a:rPr lang="fr-FR" sz="2400" dirty="0" err="1">
                <a:solidFill>
                  <a:schemeClr val="bg1"/>
                </a:solidFill>
                <a:latin typeface="Garamond" panose="02020404030301010803" pitchFamily="18" charset="0"/>
              </a:rPr>
              <a:t>SEDoc</a:t>
            </a:r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</a:rPr>
              <a:t> (D150B) :  </a:t>
            </a:r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avant lundi 27 juin midi (délai de rigueur)</a:t>
            </a:r>
          </a:p>
          <a:p>
            <a:pPr marL="444500" lvl="0" indent="-342900">
              <a:spcBef>
                <a:spcPts val="1000"/>
              </a:spcBef>
              <a:buSzPts val="2000"/>
              <a:buFont typeface="Wingdings" pitchFamily="2" charset="2"/>
              <a:buChar char="v"/>
            </a:pPr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</a:rPr>
              <a:t>Auditions : </a:t>
            </a:r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lundi 4 juillet (en salle D29 - MDR)</a:t>
            </a:r>
          </a:p>
          <a:p>
            <a:pPr marL="444500" lvl="0" indent="-342900">
              <a:spcBef>
                <a:spcPts val="1000"/>
              </a:spcBef>
              <a:buSzPts val="2000"/>
              <a:buFont typeface="Wingdings" pitchFamily="2" charset="2"/>
              <a:buChar char="v"/>
            </a:pPr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</a:rPr>
              <a:t>Résultats : </a:t>
            </a:r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mardi 5 juillet</a:t>
            </a:r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678584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5C479DB6-9759-4A4A-947B-F9799596C963}"/>
              </a:ext>
            </a:extLst>
          </p:cNvPr>
          <p:cNvSpPr/>
          <p:nvPr/>
        </p:nvSpPr>
        <p:spPr>
          <a:xfrm>
            <a:off x="3" y="4708649"/>
            <a:ext cx="12191997" cy="510236"/>
          </a:xfrm>
          <a:prstGeom prst="rect">
            <a:avLst/>
          </a:prstGeom>
          <a:solidFill>
            <a:srgbClr val="8FB27A"/>
          </a:solidFill>
          <a:ln>
            <a:solidFill>
              <a:srgbClr val="8FB2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Un exemplaire du Mémoire de M2 (note minimale requise = 14)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8F49127-7636-2D42-B399-37FAC25D7A73}"/>
              </a:ext>
            </a:extLst>
          </p:cNvPr>
          <p:cNvSpPr/>
          <p:nvPr/>
        </p:nvSpPr>
        <p:spPr>
          <a:xfrm>
            <a:off x="-13253" y="4041053"/>
            <a:ext cx="12191998" cy="510236"/>
          </a:xfrm>
          <a:prstGeom prst="rect">
            <a:avLst/>
          </a:prstGeom>
          <a:solidFill>
            <a:srgbClr val="B6B2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Projet de recherche (3 à 5 pages max)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8DB4E70-2F73-024F-86FF-986B9531603E}"/>
              </a:ext>
            </a:extLst>
          </p:cNvPr>
          <p:cNvSpPr/>
          <p:nvPr/>
        </p:nvSpPr>
        <p:spPr>
          <a:xfrm>
            <a:off x="0" y="3040574"/>
            <a:ext cx="12191998" cy="845219"/>
          </a:xfrm>
          <a:prstGeom prst="rect">
            <a:avLst/>
          </a:prstGeom>
          <a:solidFill>
            <a:srgbClr val="A832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Lettre du-des (</a:t>
            </a:r>
            <a:r>
              <a:rPr lang="fr-FR" sz="2400" b="1" dirty="0" err="1">
                <a:solidFill>
                  <a:schemeClr val="bg1"/>
                </a:solidFill>
                <a:latin typeface="Garamond" panose="02020404030301010803" pitchFamily="18" charset="0"/>
              </a:rPr>
              <a:t>co</a:t>
            </a:r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)directeur(s) de thèse justifiant de l’argumentaire scientifique + signée par le directeur ou la directrice de l’unité de recherche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21C84DE-74D6-874F-9D44-3E0B0A1FB56D}"/>
              </a:ext>
            </a:extLst>
          </p:cNvPr>
          <p:cNvSpPr/>
          <p:nvPr/>
        </p:nvSpPr>
        <p:spPr>
          <a:xfrm>
            <a:off x="1" y="2377209"/>
            <a:ext cx="12191999" cy="510236"/>
          </a:xfrm>
          <a:prstGeom prst="rect">
            <a:avLst/>
          </a:prstGeom>
          <a:solidFill>
            <a:srgbClr val="8FB27A"/>
          </a:solidFill>
          <a:ln>
            <a:solidFill>
              <a:srgbClr val="8FB2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CV + lettre de motivation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CD4270B-6DBB-654A-A71B-3906347FCC7F}"/>
              </a:ext>
            </a:extLst>
          </p:cNvPr>
          <p:cNvSpPr txBox="1"/>
          <p:nvPr/>
        </p:nvSpPr>
        <p:spPr>
          <a:xfrm>
            <a:off x="1215167" y="569299"/>
            <a:ext cx="93825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solidFill>
                  <a:srgbClr val="A8321B"/>
                </a:solidFill>
                <a:latin typeface="DIN Condensed" pitchFamily="2" charset="0"/>
              </a:rPr>
              <a:t>CDU – Le dossier</a:t>
            </a:r>
          </a:p>
          <a:p>
            <a:pPr algn="ctr"/>
            <a:r>
              <a:rPr lang="fr-FR" sz="2000" b="1" dirty="0">
                <a:latin typeface="Garamond" panose="02020404030301010803" pitchFamily="18" charset="0"/>
              </a:rPr>
              <a:t>Un mémento est en ligne sur le site web de l’ED ALLPH@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7374558-7E0D-3040-8601-23A1DAE26280}"/>
              </a:ext>
            </a:extLst>
          </p:cNvPr>
          <p:cNvSpPr/>
          <p:nvPr/>
        </p:nvSpPr>
        <p:spPr>
          <a:xfrm>
            <a:off x="0" y="6035379"/>
            <a:ext cx="12192000" cy="510236"/>
          </a:xfrm>
          <a:prstGeom prst="rect">
            <a:avLst/>
          </a:prstGeom>
          <a:solidFill>
            <a:srgbClr val="B6B2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4300" lvl="0" algn="ctr">
              <a:spcBef>
                <a:spcPts val="1600"/>
              </a:spcBef>
              <a:buSzPts val="1800"/>
            </a:pPr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Autres documents pertinents (convocations, résultats de concours, etc.)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CE37F5D-B73C-F041-93B3-7AE06DD0700E}"/>
              </a:ext>
            </a:extLst>
          </p:cNvPr>
          <p:cNvSpPr/>
          <p:nvPr/>
        </p:nvSpPr>
        <p:spPr>
          <a:xfrm>
            <a:off x="-13253" y="5372014"/>
            <a:ext cx="12178744" cy="510236"/>
          </a:xfrm>
          <a:prstGeom prst="rect">
            <a:avLst/>
          </a:prstGeom>
          <a:solidFill>
            <a:srgbClr val="A832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Copies de tous les relevés de notes universitaires + celui du M2</a:t>
            </a:r>
          </a:p>
        </p:txBody>
      </p:sp>
    </p:spTree>
    <p:extLst>
      <p:ext uri="{BB962C8B-B14F-4D97-AF65-F5344CB8AC3E}">
        <p14:creationId xmlns:p14="http://schemas.microsoft.com/office/powerpoint/2010/main" val="199586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FCD4270B-6DBB-654A-A71B-3906347FCC7F}"/>
              </a:ext>
            </a:extLst>
          </p:cNvPr>
          <p:cNvSpPr txBox="1"/>
          <p:nvPr/>
        </p:nvSpPr>
        <p:spPr>
          <a:xfrm>
            <a:off x="1404729" y="873434"/>
            <a:ext cx="93825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solidFill>
                  <a:srgbClr val="A8321B"/>
                </a:solidFill>
                <a:latin typeface="DIN Condensed" pitchFamily="2" charset="0"/>
              </a:rPr>
              <a:t>CDU – Les conditions de recrutement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14A5806-B57F-EC4F-AD05-7D593A5E1CE2}"/>
              </a:ext>
            </a:extLst>
          </p:cNvPr>
          <p:cNvSpPr/>
          <p:nvPr/>
        </p:nvSpPr>
        <p:spPr>
          <a:xfrm>
            <a:off x="629478" y="2146852"/>
            <a:ext cx="5241234" cy="4432852"/>
          </a:xfrm>
          <a:prstGeom prst="rect">
            <a:avLst/>
          </a:prstGeom>
          <a:solidFill>
            <a:srgbClr val="A832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1600" lvl="0" algn="ctr">
              <a:spcBef>
                <a:spcPts val="1000"/>
              </a:spcBef>
              <a:buSzPts val="2000"/>
            </a:pPr>
            <a:r>
              <a:rPr lang="fr-FR" sz="3600" dirty="0">
                <a:solidFill>
                  <a:schemeClr val="bg1"/>
                </a:solidFill>
                <a:latin typeface="DIN Condensed" pitchFamily="2" charset="0"/>
              </a:rPr>
              <a:t>CRITÈRES DE SÉLECTION DE L’ED</a:t>
            </a:r>
          </a:p>
          <a:p>
            <a:pPr marL="101600" lvl="0" algn="ctr">
              <a:spcBef>
                <a:spcPts val="1000"/>
              </a:spcBef>
              <a:buSzPts val="2000"/>
            </a:pPr>
            <a:endParaRPr lang="fr-FR" sz="3600" dirty="0">
              <a:solidFill>
                <a:schemeClr val="bg1"/>
              </a:solidFill>
              <a:latin typeface="DIN Condensed" pitchFamily="2" charset="0"/>
            </a:endParaRPr>
          </a:p>
          <a:p>
            <a:pPr marL="444500" lvl="0" indent="-342900">
              <a:spcBef>
                <a:spcPts val="1000"/>
              </a:spcBef>
              <a:buSzPts val="2000"/>
              <a:buFont typeface="Wingdings" pitchFamily="2" charset="2"/>
              <a:buChar char="v"/>
            </a:pPr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</a:rPr>
              <a:t>Qualité du dossier </a:t>
            </a:r>
          </a:p>
          <a:p>
            <a:pPr marL="444500" lvl="0" indent="-342900">
              <a:spcBef>
                <a:spcPts val="1000"/>
              </a:spcBef>
              <a:buSzPts val="2000"/>
              <a:buFont typeface="Wingdings" pitchFamily="2" charset="2"/>
              <a:buChar char="v"/>
            </a:pPr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</a:rPr>
              <a:t>Qualité du projet et sa faisabilité</a:t>
            </a:r>
          </a:p>
          <a:p>
            <a:pPr marL="444500" lvl="0" indent="-342900">
              <a:spcBef>
                <a:spcPts val="1000"/>
              </a:spcBef>
              <a:buSzPts val="2000"/>
              <a:buFont typeface="Wingdings" pitchFamily="2" charset="2"/>
              <a:buChar char="v"/>
            </a:pPr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</a:rPr>
              <a:t>Qualité de la présentation orale</a:t>
            </a:r>
          </a:p>
          <a:p>
            <a:pPr marL="444500" lvl="0" indent="-342900">
              <a:spcBef>
                <a:spcPts val="1000"/>
              </a:spcBef>
              <a:buSzPts val="2000"/>
              <a:buFont typeface="Wingdings" pitchFamily="2" charset="2"/>
              <a:buChar char="v"/>
            </a:pPr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</a:rPr>
              <a:t>Capacité à répondre aux questions</a:t>
            </a:r>
          </a:p>
          <a:p>
            <a:pPr lvl="0"/>
            <a:endParaRPr lang="fr-FR" sz="16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/>
            <a:endParaRPr lang="fr-F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C0205D9-628C-C54C-85D7-6E9F68480B76}"/>
              </a:ext>
            </a:extLst>
          </p:cNvPr>
          <p:cNvSpPr/>
          <p:nvPr/>
        </p:nvSpPr>
        <p:spPr>
          <a:xfrm>
            <a:off x="6321287" y="2146852"/>
            <a:ext cx="5241235" cy="4432852"/>
          </a:xfrm>
          <a:prstGeom prst="rect">
            <a:avLst/>
          </a:prstGeom>
          <a:solidFill>
            <a:srgbClr val="8FB27A"/>
          </a:solidFill>
          <a:ln>
            <a:solidFill>
              <a:srgbClr val="8FB2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fr-FR" sz="1100" dirty="0">
              <a:solidFill>
                <a:schemeClr val="bg2"/>
              </a:solidFill>
            </a:endParaRPr>
          </a:p>
          <a:p>
            <a:pPr marL="101600" lvl="0" algn="ctr">
              <a:spcBef>
                <a:spcPts val="1000"/>
              </a:spcBef>
              <a:buSzPts val="2000"/>
            </a:pPr>
            <a:r>
              <a:rPr lang="fr-FR" sz="3600" dirty="0">
                <a:solidFill>
                  <a:schemeClr val="bg1"/>
                </a:solidFill>
                <a:latin typeface="DIN Condensed" pitchFamily="2" charset="0"/>
              </a:rPr>
              <a:t>DÉROULEMENT DE L’AUDITION</a:t>
            </a:r>
          </a:p>
          <a:p>
            <a:pPr marL="101600" lvl="0" algn="ctr">
              <a:spcBef>
                <a:spcPts val="1000"/>
              </a:spcBef>
              <a:buSzPts val="2000"/>
            </a:pPr>
            <a:endParaRPr lang="fr-FR" sz="3600" dirty="0">
              <a:solidFill>
                <a:schemeClr val="bg1"/>
              </a:solidFill>
              <a:latin typeface="DIN Condensed" pitchFamily="2" charset="0"/>
            </a:endParaRPr>
          </a:p>
          <a:p>
            <a:pPr marL="444500" lvl="0" indent="-342900">
              <a:spcBef>
                <a:spcPts val="1000"/>
              </a:spcBef>
              <a:buSzPts val="2000"/>
              <a:buFont typeface="Wingdings" pitchFamily="2" charset="2"/>
              <a:buChar char="v"/>
            </a:pPr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</a:rPr>
              <a:t>10 min de présentation </a:t>
            </a:r>
          </a:p>
          <a:p>
            <a:pPr marL="444500" lvl="0" indent="-342900">
              <a:spcBef>
                <a:spcPts val="1000"/>
              </a:spcBef>
              <a:buSzPts val="2000"/>
              <a:buFont typeface="Wingdings" pitchFamily="2" charset="2"/>
              <a:buChar char="v"/>
            </a:pPr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</a:rPr>
              <a:t>10 min de questions (sauf directeur ou directrice et </a:t>
            </a:r>
            <a:r>
              <a:rPr lang="fr-FR" sz="2400" dirty="0" err="1">
                <a:solidFill>
                  <a:schemeClr val="bg1"/>
                </a:solidFill>
                <a:latin typeface="Garamond" panose="02020404030301010803" pitchFamily="18" charset="0"/>
              </a:rPr>
              <a:t>doctorant·e·s</a:t>
            </a:r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fr-FR" sz="2400" dirty="0" err="1">
                <a:solidFill>
                  <a:schemeClr val="bg1"/>
                </a:solidFill>
                <a:latin typeface="Garamond" panose="02020404030301010803" pitchFamily="18" charset="0"/>
              </a:rPr>
              <a:t>élu·e·s</a:t>
            </a:r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</a:rPr>
              <a:t> de votre labo)</a:t>
            </a:r>
          </a:p>
          <a:p>
            <a:pPr marL="444500" lvl="0" indent="-342900">
              <a:spcBef>
                <a:spcPts val="1000"/>
              </a:spcBef>
              <a:buSzPts val="2000"/>
              <a:buFont typeface="Wingdings" pitchFamily="2" charset="2"/>
              <a:buChar char="v"/>
            </a:pPr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</a:rPr>
              <a:t>Présentation diaporama possible (sur clé USB au moment de l’audition)</a:t>
            </a:r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588431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48F49127-7636-2D42-B399-37FAC25D7A73}"/>
              </a:ext>
            </a:extLst>
          </p:cNvPr>
          <p:cNvSpPr/>
          <p:nvPr/>
        </p:nvSpPr>
        <p:spPr>
          <a:xfrm>
            <a:off x="-13253" y="4938828"/>
            <a:ext cx="12191998" cy="1760146"/>
          </a:xfrm>
          <a:prstGeom prst="rect">
            <a:avLst/>
          </a:prstGeom>
          <a:solidFill>
            <a:srgbClr val="B6B2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Généralement appréciées :</a:t>
            </a:r>
          </a:p>
          <a:p>
            <a:pPr marL="342900" indent="-342900" algn="ctr">
              <a:buFont typeface="Wingdings" pitchFamily="2" charset="2"/>
              <a:buChar char="v"/>
            </a:pPr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La connaissance des thématiques de recherche de votre laboratoire </a:t>
            </a:r>
            <a:b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</a:br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=&gt; s’inscrire dans une équipe</a:t>
            </a:r>
          </a:p>
          <a:p>
            <a:pPr marL="342900" indent="-342900" algn="ctr">
              <a:buFont typeface="Wingdings" pitchFamily="2" charset="2"/>
              <a:buChar char="v"/>
            </a:pPr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Une présentation “dynamique” =&gt; les chercheurs doivent communiquer régulièrement en public ! Mieux vaut être à l’aise à l’oral.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8DB4E70-2F73-024F-86FF-986B9531603E}"/>
              </a:ext>
            </a:extLst>
          </p:cNvPr>
          <p:cNvSpPr/>
          <p:nvPr/>
        </p:nvSpPr>
        <p:spPr>
          <a:xfrm>
            <a:off x="0" y="2618033"/>
            <a:ext cx="12191998" cy="2167529"/>
          </a:xfrm>
          <a:prstGeom prst="rect">
            <a:avLst/>
          </a:prstGeom>
          <a:solidFill>
            <a:srgbClr val="A832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Des points à ne pas négliger dans le projet de thèse :</a:t>
            </a:r>
          </a:p>
          <a:p>
            <a:pPr marL="342900" indent="-342900" algn="ctr">
              <a:buFont typeface="Wingdings" pitchFamily="2" charset="2"/>
              <a:buChar char="v"/>
            </a:pPr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Méthodologie</a:t>
            </a:r>
          </a:p>
          <a:p>
            <a:pPr marL="342900" indent="-342900" algn="ctr">
              <a:buFont typeface="Wingdings" pitchFamily="2" charset="2"/>
              <a:buChar char="v"/>
            </a:pPr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Corpus d’étude circonscrit</a:t>
            </a:r>
          </a:p>
          <a:p>
            <a:pPr marL="342900" indent="-342900" algn="ctr">
              <a:buFont typeface="Wingdings" pitchFamily="2" charset="2"/>
              <a:buChar char="v"/>
            </a:pPr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Faisabilité ! (attention aux sujets trop vastes, aux corpus trop importants, mais aussi aux terrains trop compliqués à mettre en place =&gt; financements à anticiper !)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21C84DE-74D6-874F-9D44-3E0B0A1FB56D}"/>
              </a:ext>
            </a:extLst>
          </p:cNvPr>
          <p:cNvSpPr/>
          <p:nvPr/>
        </p:nvSpPr>
        <p:spPr>
          <a:xfrm>
            <a:off x="1" y="1954531"/>
            <a:ext cx="12191999" cy="510236"/>
          </a:xfrm>
          <a:prstGeom prst="rect">
            <a:avLst/>
          </a:prstGeom>
          <a:solidFill>
            <a:srgbClr val="8FB27A"/>
          </a:solidFill>
          <a:ln>
            <a:solidFill>
              <a:srgbClr val="8FB2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Ne pas se laisser impressionner par la configuration de l’audition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CD4270B-6DBB-654A-A71B-3906347FCC7F}"/>
              </a:ext>
            </a:extLst>
          </p:cNvPr>
          <p:cNvSpPr txBox="1"/>
          <p:nvPr/>
        </p:nvSpPr>
        <p:spPr>
          <a:xfrm>
            <a:off x="1404729" y="365339"/>
            <a:ext cx="93825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solidFill>
                  <a:srgbClr val="A8321B"/>
                </a:solidFill>
                <a:latin typeface="DIN Condensed" pitchFamily="2" charset="0"/>
              </a:rPr>
              <a:t>QUELQUES CONSEILS…</a:t>
            </a:r>
          </a:p>
        </p:txBody>
      </p:sp>
    </p:spTree>
    <p:extLst>
      <p:ext uri="{BB962C8B-B14F-4D97-AF65-F5344CB8AC3E}">
        <p14:creationId xmlns:p14="http://schemas.microsoft.com/office/powerpoint/2010/main" val="29340237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221C84DE-74D6-874F-9D44-3E0B0A1FB56D}"/>
              </a:ext>
            </a:extLst>
          </p:cNvPr>
          <p:cNvSpPr/>
          <p:nvPr/>
        </p:nvSpPr>
        <p:spPr>
          <a:xfrm>
            <a:off x="-1" y="1325880"/>
            <a:ext cx="12192001" cy="2351598"/>
          </a:xfrm>
          <a:prstGeom prst="rect">
            <a:avLst/>
          </a:prstGeom>
          <a:solidFill>
            <a:srgbClr val="A832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Appels à projet avec CDU ou bourses à la clé</a:t>
            </a:r>
          </a:p>
          <a:p>
            <a:pPr algn="ctr"/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Exemples : </a:t>
            </a:r>
          </a:p>
          <a:p>
            <a:pPr marL="342900" indent="-342900" algn="ctr">
              <a:buFont typeface="Wingdings" pitchFamily="2" charset="2"/>
              <a:buChar char="v"/>
            </a:pPr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2 CDU “genre” à la Sorbonne toutes disciplines (possibilité </a:t>
            </a:r>
            <a:r>
              <a:rPr lang="fr-FR" sz="2400" b="1" dirty="0" err="1">
                <a:solidFill>
                  <a:schemeClr val="bg1"/>
                </a:solidFill>
                <a:latin typeface="Garamond" panose="02020404030301010803" pitchFamily="18" charset="0"/>
              </a:rPr>
              <a:t>co-direction</a:t>
            </a:r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)</a:t>
            </a:r>
          </a:p>
          <a:p>
            <a:pPr marL="342900" indent="-342900" algn="ctr">
              <a:buFont typeface="Wingdings" pitchFamily="2" charset="2"/>
              <a:buChar char="v"/>
            </a:pPr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2 bourses de début de thèse (1 an) Université de Bâle (Suisse)</a:t>
            </a:r>
          </a:p>
          <a:p>
            <a:pPr marL="342900" indent="-342900" algn="ctr">
              <a:buFont typeface="Wingdings" pitchFamily="2" charset="2"/>
              <a:buChar char="v"/>
            </a:pPr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5 CDU avec des écoles françaises à l’étranger (jusqu’au 2 mai)</a:t>
            </a:r>
          </a:p>
          <a:p>
            <a:pPr marL="342900" indent="-342900" algn="ctr">
              <a:buFont typeface="Wingdings" pitchFamily="2" charset="2"/>
              <a:buChar char="v"/>
            </a:pPr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Campagne Institut des Amériques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CD4270B-6DBB-654A-A71B-3906347FCC7F}"/>
              </a:ext>
            </a:extLst>
          </p:cNvPr>
          <p:cNvSpPr txBox="1"/>
          <p:nvPr/>
        </p:nvSpPr>
        <p:spPr>
          <a:xfrm>
            <a:off x="1404727" y="137276"/>
            <a:ext cx="93825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solidFill>
                  <a:srgbClr val="A8321B"/>
                </a:solidFill>
                <a:latin typeface="DIN Condensed" pitchFamily="2" charset="0"/>
              </a:rPr>
              <a:t>DES CONTRATS HORS UT2J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E7D24E9-612B-DC4D-9D02-FBD118ECA95E}"/>
              </a:ext>
            </a:extLst>
          </p:cNvPr>
          <p:cNvSpPr/>
          <p:nvPr/>
        </p:nvSpPr>
        <p:spPr>
          <a:xfrm>
            <a:off x="0" y="3850419"/>
            <a:ext cx="12192001" cy="502920"/>
          </a:xfrm>
          <a:prstGeom prst="rect">
            <a:avLst/>
          </a:prstGeom>
          <a:solidFill>
            <a:srgbClr val="8FB27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Voir </a:t>
            </a:r>
            <a:r>
              <a:rPr lang="fr-FR" sz="2400" b="1" dirty="0" err="1">
                <a:solidFill>
                  <a:schemeClr val="bg1"/>
                </a:solidFill>
                <a:latin typeface="Garamond" panose="02020404030301010803" pitchFamily="18" charset="0"/>
              </a:rPr>
              <a:t>Fabula.org</a:t>
            </a:r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 (Rubrique “Postes”), </a:t>
            </a:r>
            <a:r>
              <a:rPr lang="fr-FR" sz="2400" b="1" dirty="0" err="1">
                <a:solidFill>
                  <a:schemeClr val="bg1"/>
                </a:solidFill>
                <a:latin typeface="Garamond" panose="02020404030301010803" pitchFamily="18" charset="0"/>
              </a:rPr>
              <a:t>Calenda.org</a:t>
            </a:r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 (Rubrique “Bourse, prix et emploi”)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90C4D01-29B6-9943-9F91-6F21D1CE3A90}"/>
              </a:ext>
            </a:extLst>
          </p:cNvPr>
          <p:cNvSpPr/>
          <p:nvPr/>
        </p:nvSpPr>
        <p:spPr>
          <a:xfrm>
            <a:off x="0" y="4526280"/>
            <a:ext cx="12192001" cy="502920"/>
          </a:xfrm>
          <a:prstGeom prst="rect">
            <a:avLst/>
          </a:prstGeom>
          <a:solidFill>
            <a:srgbClr val="B6B2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Voir les Fondations, la Région, etc.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9F7A85-CD37-FE4A-87BD-E8CB8EBD1636}"/>
              </a:ext>
            </a:extLst>
          </p:cNvPr>
          <p:cNvSpPr/>
          <p:nvPr/>
        </p:nvSpPr>
        <p:spPr>
          <a:xfrm>
            <a:off x="0" y="5202141"/>
            <a:ext cx="12192001" cy="502920"/>
          </a:xfrm>
          <a:prstGeom prst="rect">
            <a:avLst/>
          </a:prstGeom>
          <a:solidFill>
            <a:srgbClr val="A832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Campagne </a:t>
            </a:r>
            <a:r>
              <a:rPr lang="fr-FR" sz="2400" b="1" dirty="0" err="1">
                <a:solidFill>
                  <a:schemeClr val="bg1"/>
                </a:solidFill>
                <a:latin typeface="Garamond" panose="02020404030301010803" pitchFamily="18" charset="0"/>
              </a:rPr>
              <a:t>Legifrance</a:t>
            </a:r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 (en partenariat avec les Ambassades)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1E1626-3D08-1142-998C-2F14C2E2D9F0}"/>
              </a:ext>
            </a:extLst>
          </p:cNvPr>
          <p:cNvSpPr/>
          <p:nvPr/>
        </p:nvSpPr>
        <p:spPr>
          <a:xfrm>
            <a:off x="-3" y="5878002"/>
            <a:ext cx="12192001" cy="820972"/>
          </a:xfrm>
          <a:prstGeom prst="rect">
            <a:avLst/>
          </a:prstGeom>
          <a:solidFill>
            <a:srgbClr val="8FB27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Règle générale : être actif/active ! Chercher et demander pour avoir l’information (internet, directeur, autres chercheurs, instances gouvernementales, etc.)</a:t>
            </a:r>
          </a:p>
        </p:txBody>
      </p:sp>
    </p:spTree>
    <p:extLst>
      <p:ext uri="{BB962C8B-B14F-4D97-AF65-F5344CB8AC3E}">
        <p14:creationId xmlns:p14="http://schemas.microsoft.com/office/powerpoint/2010/main" val="12799845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221C84DE-74D6-874F-9D44-3E0B0A1FB56D}"/>
              </a:ext>
            </a:extLst>
          </p:cNvPr>
          <p:cNvSpPr/>
          <p:nvPr/>
        </p:nvSpPr>
        <p:spPr>
          <a:xfrm>
            <a:off x="-1" y="1889098"/>
            <a:ext cx="12192001" cy="1788380"/>
          </a:xfrm>
          <a:prstGeom prst="rect">
            <a:avLst/>
          </a:prstGeom>
          <a:solidFill>
            <a:srgbClr val="B6B2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4 acteurs associés :</a:t>
            </a:r>
          </a:p>
          <a:p>
            <a:pPr marL="342900" indent="-342900" algn="ctr">
              <a:buFont typeface="Wingdings" pitchFamily="2" charset="2"/>
              <a:buChar char="v"/>
            </a:pPr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l’entreprise / la collectivité</a:t>
            </a:r>
          </a:p>
          <a:p>
            <a:pPr marL="342900" indent="-342900" algn="ctr">
              <a:buFont typeface="Wingdings" pitchFamily="2" charset="2"/>
              <a:buChar char="v"/>
            </a:pPr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le laboratoire de recherche</a:t>
            </a:r>
          </a:p>
          <a:p>
            <a:pPr marL="342900" indent="-342900" algn="ctr">
              <a:buFont typeface="Wingdings" pitchFamily="2" charset="2"/>
              <a:buChar char="v"/>
            </a:pPr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le/la </a:t>
            </a:r>
            <a:r>
              <a:rPr lang="fr-FR" sz="2400" b="1" dirty="0" err="1">
                <a:solidFill>
                  <a:schemeClr val="bg1"/>
                </a:solidFill>
                <a:latin typeface="Garamond" panose="02020404030301010803" pitchFamily="18" charset="0"/>
              </a:rPr>
              <a:t>doctorant·e</a:t>
            </a:r>
            <a:endParaRPr lang="fr-FR" sz="24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marL="342900" indent="-342900" algn="ctr">
              <a:buFont typeface="Wingdings" pitchFamily="2" charset="2"/>
              <a:buChar char="v"/>
            </a:pPr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l’ANRT (Agence nationale Recherche Technologie)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CD4270B-6DBB-654A-A71B-3906347FCC7F}"/>
              </a:ext>
            </a:extLst>
          </p:cNvPr>
          <p:cNvSpPr txBox="1"/>
          <p:nvPr/>
        </p:nvSpPr>
        <p:spPr>
          <a:xfrm>
            <a:off x="506892" y="0"/>
            <a:ext cx="111782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solidFill>
                  <a:srgbClr val="A8321B"/>
                </a:solidFill>
                <a:latin typeface="DIN Condensed" pitchFamily="2" charset="0"/>
              </a:rPr>
              <a:t>CIFRE - Conventions industrielles de formation par la recherche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E7D24E9-612B-DC4D-9D02-FBD118ECA95E}"/>
              </a:ext>
            </a:extLst>
          </p:cNvPr>
          <p:cNvSpPr/>
          <p:nvPr/>
        </p:nvSpPr>
        <p:spPr>
          <a:xfrm>
            <a:off x="0" y="3784821"/>
            <a:ext cx="12192001" cy="502920"/>
          </a:xfrm>
          <a:prstGeom prst="rect">
            <a:avLst/>
          </a:prstGeom>
          <a:solidFill>
            <a:srgbClr val="A832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CDD de 3 ans | 1 957 € brut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90C4D01-29B6-9943-9F91-6F21D1CE3A90}"/>
              </a:ext>
            </a:extLst>
          </p:cNvPr>
          <p:cNvSpPr/>
          <p:nvPr/>
        </p:nvSpPr>
        <p:spPr>
          <a:xfrm>
            <a:off x="0" y="4395084"/>
            <a:ext cx="12192001" cy="502920"/>
          </a:xfrm>
          <a:prstGeom prst="rect">
            <a:avLst/>
          </a:prstGeom>
          <a:solidFill>
            <a:srgbClr val="8FB27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Temps partagé entre l’entreprise et le laboratoire de recherche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9F7A85-CD37-FE4A-87BD-E8CB8EBD1636}"/>
              </a:ext>
            </a:extLst>
          </p:cNvPr>
          <p:cNvSpPr/>
          <p:nvPr/>
        </p:nvSpPr>
        <p:spPr>
          <a:xfrm>
            <a:off x="0" y="5005347"/>
            <a:ext cx="12192001" cy="502920"/>
          </a:xfrm>
          <a:prstGeom prst="rect">
            <a:avLst/>
          </a:prstGeom>
          <a:solidFill>
            <a:srgbClr val="B6B2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Instruction du dossier toute l’année (3 mois de délai environ)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1E1626-3D08-1142-998C-2F14C2E2D9F0}"/>
              </a:ext>
            </a:extLst>
          </p:cNvPr>
          <p:cNvSpPr/>
          <p:nvPr/>
        </p:nvSpPr>
        <p:spPr>
          <a:xfrm>
            <a:off x="-3" y="5615610"/>
            <a:ext cx="12192001" cy="1083364"/>
          </a:xfrm>
          <a:prstGeom prst="rect">
            <a:avLst/>
          </a:prstGeom>
          <a:solidFill>
            <a:srgbClr val="A832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Dépôt du dossier dans la limite des 9 mois suivant l’inscription</a:t>
            </a:r>
          </a:p>
          <a:p>
            <a:pPr marL="342900" indent="-342900" algn="ctr">
              <a:buFont typeface="Wingdings" pitchFamily="2" charset="2"/>
              <a:buChar char="v"/>
            </a:pPr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FAQ : http://</a:t>
            </a:r>
            <a:r>
              <a:rPr lang="fr-FR" sz="2400" b="1" dirty="0" err="1">
                <a:solidFill>
                  <a:schemeClr val="bg1"/>
                </a:solidFill>
                <a:latin typeface="Garamond" panose="02020404030301010803" pitchFamily="18" charset="0"/>
              </a:rPr>
              <a:t>www.anrt.asso.fr</a:t>
            </a:r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/</a:t>
            </a:r>
            <a:r>
              <a:rPr lang="fr-FR" sz="2400" b="1" dirty="0" err="1">
                <a:solidFill>
                  <a:schemeClr val="bg1"/>
                </a:solidFill>
                <a:latin typeface="Garamond" panose="02020404030301010803" pitchFamily="18" charset="0"/>
              </a:rPr>
              <a:t>fr</a:t>
            </a:r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/questions-reponses-7782</a:t>
            </a:r>
          </a:p>
          <a:p>
            <a:pPr marL="342900" indent="-342900" algn="ctr">
              <a:buFont typeface="Wingdings" pitchFamily="2" charset="2"/>
              <a:buChar char="v"/>
            </a:pPr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Conseils : http://</a:t>
            </a:r>
            <a:r>
              <a:rPr lang="fr-FR" sz="2400" b="1" dirty="0" err="1">
                <a:solidFill>
                  <a:schemeClr val="bg1"/>
                </a:solidFill>
                <a:latin typeface="Garamond" panose="02020404030301010803" pitchFamily="18" charset="0"/>
              </a:rPr>
              <a:t>www.anrt.asso.fr</a:t>
            </a:r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/</a:t>
            </a:r>
            <a:r>
              <a:rPr lang="fr-FR" sz="2400" b="1" dirty="0" err="1">
                <a:solidFill>
                  <a:schemeClr val="bg1"/>
                </a:solidFill>
                <a:latin typeface="Garamond" panose="02020404030301010803" pitchFamily="18" charset="0"/>
              </a:rPr>
              <a:t>fr</a:t>
            </a:r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/preparer-sa-cifre-7845</a:t>
            </a:r>
          </a:p>
        </p:txBody>
      </p:sp>
    </p:spTree>
    <p:extLst>
      <p:ext uri="{BB962C8B-B14F-4D97-AF65-F5344CB8AC3E}">
        <p14:creationId xmlns:p14="http://schemas.microsoft.com/office/powerpoint/2010/main" val="18726341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221C84DE-74D6-874F-9D44-3E0B0A1FB56D}"/>
              </a:ext>
            </a:extLst>
          </p:cNvPr>
          <p:cNvSpPr/>
          <p:nvPr/>
        </p:nvSpPr>
        <p:spPr>
          <a:xfrm>
            <a:off x="-1" y="2389037"/>
            <a:ext cx="12192001" cy="573818"/>
          </a:xfrm>
          <a:prstGeom prst="rect">
            <a:avLst/>
          </a:prstGeom>
          <a:solidFill>
            <a:srgbClr val="A832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Pas facile, mais pas toujours le choix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CD4270B-6DBB-654A-A71B-3906347FCC7F}"/>
              </a:ext>
            </a:extLst>
          </p:cNvPr>
          <p:cNvSpPr txBox="1"/>
          <p:nvPr/>
        </p:nvSpPr>
        <p:spPr>
          <a:xfrm>
            <a:off x="506892" y="663660"/>
            <a:ext cx="111782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solidFill>
                  <a:srgbClr val="A8321B"/>
                </a:solidFill>
                <a:latin typeface="DIN Condensed" pitchFamily="2" charset="0"/>
              </a:rPr>
              <a:t>TRAVAILLER POUR FINANCER SA THÈSE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E7D24E9-612B-DC4D-9D02-FBD118ECA95E}"/>
              </a:ext>
            </a:extLst>
          </p:cNvPr>
          <p:cNvSpPr/>
          <p:nvPr/>
        </p:nvSpPr>
        <p:spPr>
          <a:xfrm>
            <a:off x="0" y="3126852"/>
            <a:ext cx="12192001" cy="502920"/>
          </a:xfrm>
          <a:prstGeom prst="rect">
            <a:avLst/>
          </a:prstGeom>
          <a:solidFill>
            <a:srgbClr val="8FB27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Durée officielle de la thèse sans financement dédié : 6 ans maximum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90C4D01-29B6-9943-9F91-6F21D1CE3A90}"/>
              </a:ext>
            </a:extLst>
          </p:cNvPr>
          <p:cNvSpPr/>
          <p:nvPr/>
        </p:nvSpPr>
        <p:spPr>
          <a:xfrm>
            <a:off x="-4" y="3793769"/>
            <a:ext cx="12192001" cy="858739"/>
          </a:xfrm>
          <a:prstGeom prst="rect">
            <a:avLst/>
          </a:prstGeom>
          <a:solidFill>
            <a:srgbClr val="B6B2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Possibilité de vacations au sein de l’université (bibliothèques, chaîne d’inscription, enseignement, etc.)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9F7A85-CD37-FE4A-87BD-E8CB8EBD1636}"/>
              </a:ext>
            </a:extLst>
          </p:cNvPr>
          <p:cNvSpPr/>
          <p:nvPr/>
        </p:nvSpPr>
        <p:spPr>
          <a:xfrm>
            <a:off x="-4" y="4816505"/>
            <a:ext cx="12192001" cy="1937137"/>
          </a:xfrm>
          <a:prstGeom prst="rect">
            <a:avLst/>
          </a:prstGeom>
          <a:solidFill>
            <a:srgbClr val="A832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Charges de cours à l’université :</a:t>
            </a:r>
          </a:p>
          <a:p>
            <a:pPr algn="ctr"/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Obligation d’avoir activité autre + 900h/an ou 300h d’enseignement</a:t>
            </a:r>
          </a:p>
          <a:p>
            <a:pPr algn="ctr"/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Doctorants : 96h/an maximum</a:t>
            </a:r>
          </a:p>
          <a:p>
            <a:pPr algn="ctr"/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41,41€ brut de l’heure</a:t>
            </a:r>
          </a:p>
          <a:p>
            <a:pPr algn="ctr"/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Conditions de recrutement plutôt « opaques » =&gt; demander !</a:t>
            </a:r>
          </a:p>
        </p:txBody>
      </p:sp>
    </p:spTree>
    <p:extLst>
      <p:ext uri="{BB962C8B-B14F-4D97-AF65-F5344CB8AC3E}">
        <p14:creationId xmlns:p14="http://schemas.microsoft.com/office/powerpoint/2010/main" val="7285581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8321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FA59296-1A12-1D48-BFB4-782E4B877B57}"/>
              </a:ext>
            </a:extLst>
          </p:cNvPr>
          <p:cNvSpPr txBox="1"/>
          <p:nvPr/>
        </p:nvSpPr>
        <p:spPr>
          <a:xfrm>
            <a:off x="1831181" y="2151727"/>
            <a:ext cx="852963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0" dirty="0">
                <a:solidFill>
                  <a:schemeClr val="bg1"/>
                </a:solidFill>
                <a:latin typeface="DIN Condensed" pitchFamily="2" charset="0"/>
              </a:rPr>
              <a:t>ÊTRE</a:t>
            </a:r>
          </a:p>
          <a:p>
            <a:pPr algn="ctr"/>
            <a:r>
              <a:rPr lang="fr-FR" sz="8000" dirty="0">
                <a:solidFill>
                  <a:schemeClr val="bg1"/>
                </a:solidFill>
                <a:latin typeface="DIN Condensed" pitchFamily="2" charset="0"/>
              </a:rPr>
              <a:t>DOCTORANT•E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4B61CA-DC6F-CC4B-8D2D-BB9B67403D14}"/>
              </a:ext>
            </a:extLst>
          </p:cNvPr>
          <p:cNvSpPr/>
          <p:nvPr/>
        </p:nvSpPr>
        <p:spPr>
          <a:xfrm>
            <a:off x="0" y="3607903"/>
            <a:ext cx="3438939" cy="805071"/>
          </a:xfrm>
          <a:prstGeom prst="rect">
            <a:avLst/>
          </a:prstGeom>
          <a:solidFill>
            <a:srgbClr val="8FB2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C8DEDE6-62BA-034F-B63A-79A122A217AF}"/>
              </a:ext>
            </a:extLst>
          </p:cNvPr>
          <p:cNvSpPr/>
          <p:nvPr/>
        </p:nvSpPr>
        <p:spPr>
          <a:xfrm>
            <a:off x="8753061" y="3607903"/>
            <a:ext cx="3438939" cy="805071"/>
          </a:xfrm>
          <a:prstGeom prst="rect">
            <a:avLst/>
          </a:prstGeom>
          <a:solidFill>
            <a:srgbClr val="8FB2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4747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FB27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FA59296-1A12-1D48-BFB4-782E4B877B57}"/>
              </a:ext>
            </a:extLst>
          </p:cNvPr>
          <p:cNvSpPr txBox="1"/>
          <p:nvPr/>
        </p:nvSpPr>
        <p:spPr>
          <a:xfrm>
            <a:off x="1831181" y="2151727"/>
            <a:ext cx="852963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0" dirty="0">
                <a:solidFill>
                  <a:schemeClr val="bg1"/>
                </a:solidFill>
                <a:latin typeface="DIN Condensed" pitchFamily="2" charset="0"/>
              </a:rPr>
              <a:t>POURQUOI FAIRE UN DOCTORAT 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4B61CA-DC6F-CC4B-8D2D-BB9B67403D14}"/>
              </a:ext>
            </a:extLst>
          </p:cNvPr>
          <p:cNvSpPr/>
          <p:nvPr/>
        </p:nvSpPr>
        <p:spPr>
          <a:xfrm>
            <a:off x="0" y="3607903"/>
            <a:ext cx="3697357" cy="805071"/>
          </a:xfrm>
          <a:prstGeom prst="rect">
            <a:avLst/>
          </a:prstGeom>
          <a:solidFill>
            <a:srgbClr val="A832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C8DEDE6-62BA-034F-B63A-79A122A217AF}"/>
              </a:ext>
            </a:extLst>
          </p:cNvPr>
          <p:cNvSpPr/>
          <p:nvPr/>
        </p:nvSpPr>
        <p:spPr>
          <a:xfrm>
            <a:off x="8494643" y="3607903"/>
            <a:ext cx="3697357" cy="805071"/>
          </a:xfrm>
          <a:prstGeom prst="rect">
            <a:avLst/>
          </a:prstGeom>
          <a:solidFill>
            <a:srgbClr val="A832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72556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FCD4270B-6DBB-654A-A71B-3906347FCC7F}"/>
              </a:ext>
            </a:extLst>
          </p:cNvPr>
          <p:cNvSpPr txBox="1"/>
          <p:nvPr/>
        </p:nvSpPr>
        <p:spPr>
          <a:xfrm>
            <a:off x="1464366" y="535504"/>
            <a:ext cx="93825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solidFill>
                  <a:srgbClr val="8FB27A"/>
                </a:solidFill>
                <a:latin typeface="DIN Condensed" pitchFamily="2" charset="0"/>
              </a:rPr>
              <a:t>QU’EST-CE QU’ON ATTEND DE VOUS 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14A5806-B57F-EC4F-AD05-7D593A5E1CE2}"/>
              </a:ext>
            </a:extLst>
          </p:cNvPr>
          <p:cNvSpPr/>
          <p:nvPr/>
        </p:nvSpPr>
        <p:spPr>
          <a:xfrm>
            <a:off x="629478" y="2146852"/>
            <a:ext cx="3604592" cy="4432852"/>
          </a:xfrm>
          <a:prstGeom prst="rect">
            <a:avLst/>
          </a:prstGeom>
          <a:solidFill>
            <a:srgbClr val="A832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1600" lvl="0" algn="ctr">
              <a:spcBef>
                <a:spcPts val="1000"/>
              </a:spcBef>
              <a:buSzPts val="2000"/>
            </a:pPr>
            <a:r>
              <a:rPr lang="fr-FR" sz="3200" dirty="0">
                <a:latin typeface="DIN Condensed" pitchFamily="2" charset="0"/>
              </a:rPr>
              <a:t>LES ATTENTES DE VOTRE DIRECTEUR·ICE :</a:t>
            </a:r>
          </a:p>
          <a:p>
            <a:pPr marL="444500" lvl="0" indent="-342900">
              <a:spcBef>
                <a:spcPts val="1000"/>
              </a:spcBef>
              <a:buSzPts val="2000"/>
              <a:buFont typeface="Wingdings" pitchFamily="2" charset="2"/>
              <a:buChar char="v"/>
            </a:pPr>
            <a:r>
              <a:rPr lang="fr-FR" sz="2400" dirty="0">
                <a:latin typeface="Garamond" panose="02020404030301010803" pitchFamily="18" charset="0"/>
              </a:rPr>
              <a:t>Que vous l’impliquiez dans vos recherches (difficile d’encadrer sans matière à examiner)</a:t>
            </a:r>
          </a:p>
          <a:p>
            <a:pPr marL="444500" lvl="0" indent="-342900">
              <a:spcBef>
                <a:spcPts val="1000"/>
              </a:spcBef>
              <a:buSzPts val="2000"/>
              <a:buFont typeface="Wingdings" pitchFamily="2" charset="2"/>
              <a:buChar char="v"/>
            </a:pPr>
            <a:r>
              <a:rPr lang="fr-FR" sz="2400" dirty="0">
                <a:latin typeface="Garamond" panose="02020404030301010803" pitchFamily="18" charset="0"/>
              </a:rPr>
              <a:t>Que vous finissiez votre thèse  | “Une bonne thèse est une thèse soutenue”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C0205D9-628C-C54C-85D7-6E9F68480B76}"/>
              </a:ext>
            </a:extLst>
          </p:cNvPr>
          <p:cNvSpPr/>
          <p:nvPr/>
        </p:nvSpPr>
        <p:spPr>
          <a:xfrm>
            <a:off x="4353340" y="2126974"/>
            <a:ext cx="3604592" cy="4432852"/>
          </a:xfrm>
          <a:prstGeom prst="rect">
            <a:avLst/>
          </a:prstGeom>
          <a:solidFill>
            <a:srgbClr val="B6B2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1600" lvl="0" algn="ctr">
              <a:spcBef>
                <a:spcPts val="1000"/>
              </a:spcBef>
              <a:buSzPts val="2000"/>
            </a:pPr>
            <a:r>
              <a:rPr lang="fr-FR" sz="3200" dirty="0">
                <a:solidFill>
                  <a:schemeClr val="bg1"/>
                </a:solidFill>
                <a:latin typeface="DIN Condensed" pitchFamily="2" charset="0"/>
              </a:rPr>
              <a:t>LES ATTENTES DE LA RECHERCHE :</a:t>
            </a:r>
          </a:p>
          <a:p>
            <a:pPr marL="444500" lvl="0" indent="-342900">
              <a:spcBef>
                <a:spcPts val="1000"/>
              </a:spcBef>
              <a:buSzPts val="2000"/>
              <a:buFont typeface="Wingdings" pitchFamily="2" charset="2"/>
              <a:buChar char="v"/>
            </a:pPr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</a:rPr>
              <a:t>Une recherche originale</a:t>
            </a:r>
          </a:p>
          <a:p>
            <a:pPr marL="444500" lvl="0" indent="-342900">
              <a:spcBef>
                <a:spcPts val="1000"/>
              </a:spcBef>
              <a:buSzPts val="2000"/>
              <a:buFont typeface="Wingdings" pitchFamily="2" charset="2"/>
              <a:buChar char="v"/>
            </a:pPr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</a:rPr>
              <a:t>Le respect pour le travail des autres </a:t>
            </a:r>
          </a:p>
          <a:p>
            <a:pPr marL="444500" lvl="0" indent="-342900">
              <a:spcBef>
                <a:spcPts val="1000"/>
              </a:spcBef>
              <a:buSzPts val="2000"/>
              <a:buFont typeface="Wingdings" pitchFamily="2" charset="2"/>
              <a:buChar char="v"/>
            </a:pPr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</a:rPr>
              <a:t>Valorisation et diffusion de vos recherches (communications, publications, etc.)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1C9B53E-9A0F-A84F-9850-A03670AACC30}"/>
              </a:ext>
            </a:extLst>
          </p:cNvPr>
          <p:cNvSpPr/>
          <p:nvPr/>
        </p:nvSpPr>
        <p:spPr>
          <a:xfrm>
            <a:off x="8077202" y="2126974"/>
            <a:ext cx="3604592" cy="4432852"/>
          </a:xfrm>
          <a:prstGeom prst="rect">
            <a:avLst/>
          </a:prstGeom>
          <a:solidFill>
            <a:srgbClr val="8FB2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sz="3200" dirty="0">
                <a:solidFill>
                  <a:schemeClr val="bg1"/>
                </a:solidFill>
                <a:latin typeface="DIN Condensed" pitchFamily="2" charset="0"/>
              </a:rPr>
              <a:t>LES ATTENTES DE VOS COLLÈGUES :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</a:rPr>
              <a:t>Participation à la vie de votre unité de recherche 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</a:rPr>
              <a:t>Participation à la vie de votre École doctorale 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</a:rPr>
              <a:t>Un peu de dynamisme, d’implication et que vous soyez parfois force de proposition</a:t>
            </a:r>
          </a:p>
          <a:p>
            <a:pPr lvl="0"/>
            <a:endParaRPr lang="fr-FR" sz="11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7443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30" title="Points scored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46667" y="258534"/>
            <a:ext cx="10365800" cy="6409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8321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FCD4270B-6DBB-654A-A71B-3906347FCC7F}"/>
              </a:ext>
            </a:extLst>
          </p:cNvPr>
          <p:cNvSpPr txBox="1"/>
          <p:nvPr/>
        </p:nvSpPr>
        <p:spPr>
          <a:xfrm>
            <a:off x="1464366" y="535504"/>
            <a:ext cx="93825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solidFill>
                  <a:schemeClr val="bg1"/>
                </a:solidFill>
                <a:latin typeface="DIN Condensed" pitchFamily="2" charset="0"/>
              </a:rPr>
              <a:t>LES QUALITÉS DU/DE LA DOCTORANT•E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6AB6B52-B6B4-B44A-BF70-FB2D82DD78C8}"/>
              </a:ext>
            </a:extLst>
          </p:cNvPr>
          <p:cNvSpPr txBox="1"/>
          <p:nvPr/>
        </p:nvSpPr>
        <p:spPr>
          <a:xfrm>
            <a:off x="291548" y="1701187"/>
            <a:ext cx="23456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lvl="0" algn="ctr">
              <a:buSzPts val="1800"/>
            </a:pPr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  <a:ea typeface="Playfair Display"/>
                <a:cs typeface="Playfair Display"/>
                <a:sym typeface="Playfair Display"/>
              </a:rPr>
              <a:t>Polyvalence</a:t>
            </a:r>
          </a:p>
          <a:p>
            <a:pPr marL="114300" lvl="0" algn="ctr">
              <a:buSzPts val="1800"/>
            </a:pPr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  <a:ea typeface="Playfair Display"/>
                <a:cs typeface="Playfair Display"/>
                <a:sym typeface="Playfair Display"/>
              </a:rPr>
              <a:t>Autonomie</a:t>
            </a:r>
          </a:p>
          <a:p>
            <a:pPr marL="114300" lvl="0" algn="ctr">
              <a:buSzPts val="1800"/>
            </a:pPr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  <a:ea typeface="Playfair Display"/>
                <a:cs typeface="Playfair Display"/>
                <a:sym typeface="Playfair Display"/>
              </a:rPr>
              <a:t>Fiabilité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22724A4-E0AD-B245-ADF0-1B20749E85C4}"/>
              </a:ext>
            </a:extLst>
          </p:cNvPr>
          <p:cNvSpPr txBox="1"/>
          <p:nvPr/>
        </p:nvSpPr>
        <p:spPr>
          <a:xfrm>
            <a:off x="1133060" y="3584303"/>
            <a:ext cx="411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lvl="0" algn="ctr">
              <a:buSzPts val="1800"/>
            </a:pPr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  <a:ea typeface="Playfair Display"/>
                <a:cs typeface="Playfair Display"/>
                <a:sym typeface="Playfair Display"/>
              </a:rPr>
              <a:t>Capacités d’analyse critique </a:t>
            </a:r>
          </a:p>
          <a:p>
            <a:pPr marL="114300" lvl="0" algn="ctr">
              <a:buSzPts val="1800"/>
            </a:pPr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  <a:ea typeface="Playfair Display"/>
                <a:cs typeface="Playfair Display"/>
                <a:sym typeface="Playfair Display"/>
              </a:rPr>
              <a:t>Capacités rédactionnelles</a:t>
            </a:r>
          </a:p>
          <a:p>
            <a:pPr marL="114300" lvl="0" algn="ctr">
              <a:buSzPts val="1800"/>
            </a:pPr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  <a:ea typeface="Playfair Display"/>
                <a:cs typeface="Playfair Display"/>
                <a:sym typeface="Playfair Display"/>
              </a:rPr>
              <a:t>Compétences orales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4C83D43-317F-4545-B736-CCE221937501}"/>
              </a:ext>
            </a:extLst>
          </p:cNvPr>
          <p:cNvSpPr txBox="1"/>
          <p:nvPr/>
        </p:nvSpPr>
        <p:spPr>
          <a:xfrm>
            <a:off x="291548" y="5309801"/>
            <a:ext cx="46316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lvl="0" algn="ctr">
              <a:buSzPts val="1800"/>
            </a:pPr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  <a:ea typeface="Playfair Display"/>
                <a:cs typeface="Playfair Display"/>
                <a:sym typeface="Playfair Display"/>
              </a:rPr>
              <a:t>Érudition et curiosité scientifique</a:t>
            </a:r>
          </a:p>
          <a:p>
            <a:pPr marL="114300" lvl="0" algn="ctr">
              <a:buSzPts val="1800"/>
            </a:pPr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  <a:ea typeface="Playfair Display"/>
                <a:cs typeface="Playfair Display"/>
                <a:sym typeface="Playfair Display"/>
              </a:rPr>
              <a:t>Pédagogie et capacité de vulgarisation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0E12494-95D9-9449-A590-B5EC420BB8FA}"/>
              </a:ext>
            </a:extLst>
          </p:cNvPr>
          <p:cNvSpPr txBox="1"/>
          <p:nvPr/>
        </p:nvSpPr>
        <p:spPr>
          <a:xfrm>
            <a:off x="2705102" y="2109401"/>
            <a:ext cx="61390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lvl="0" algn="ctr">
              <a:buSzPts val="1800"/>
            </a:pPr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  <a:ea typeface="Playfair Display"/>
                <a:cs typeface="Playfair Display"/>
                <a:sym typeface="Playfair Display"/>
              </a:rPr>
              <a:t>Coordination de groupe</a:t>
            </a:r>
          </a:p>
          <a:p>
            <a:pPr marL="114300" lvl="0" algn="ctr">
              <a:buSzPts val="1800"/>
            </a:pPr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  <a:ea typeface="Playfair Display"/>
                <a:cs typeface="Playfair Display"/>
                <a:sym typeface="Playfair Display"/>
              </a:rPr>
              <a:t>Esprit d’équipe (La recherche ne se fait pas </a:t>
            </a:r>
            <a:r>
              <a:rPr lang="fr-FR" sz="2400" dirty="0" err="1">
                <a:solidFill>
                  <a:schemeClr val="bg1"/>
                </a:solidFill>
                <a:latin typeface="Garamond" panose="02020404030301010803" pitchFamily="18" charset="0"/>
                <a:ea typeface="Playfair Display"/>
                <a:cs typeface="Playfair Display"/>
                <a:sym typeface="Playfair Display"/>
              </a:rPr>
              <a:t>seul·e</a:t>
            </a:r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  <a:ea typeface="Playfair Display"/>
                <a:cs typeface="Playfair Display"/>
                <a:sym typeface="Playfair Display"/>
              </a:rPr>
              <a:t> !) 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2DB0888E-D5DE-E742-A8DF-D4351CACE6B5}"/>
              </a:ext>
            </a:extLst>
          </p:cNvPr>
          <p:cNvSpPr txBox="1"/>
          <p:nvPr/>
        </p:nvSpPr>
        <p:spPr>
          <a:xfrm>
            <a:off x="7663068" y="3258711"/>
            <a:ext cx="36476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lvl="0" algn="ctr">
              <a:buSzPts val="1800"/>
            </a:pPr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  <a:ea typeface="Playfair Display"/>
                <a:cs typeface="Playfair Display"/>
                <a:sym typeface="Playfair Display"/>
              </a:rPr>
              <a:t>Intégrité scientifique</a:t>
            </a:r>
          </a:p>
          <a:p>
            <a:pPr marL="114300" lvl="0" algn="ctr">
              <a:buSzPts val="1800"/>
            </a:pPr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  <a:ea typeface="Playfair Display"/>
                <a:cs typeface="Playfair Display"/>
                <a:sym typeface="Playfair Display"/>
              </a:rPr>
              <a:t> Prise d’initiative</a:t>
            </a:r>
          </a:p>
          <a:p>
            <a:pPr marL="114300" lvl="0" algn="ctr">
              <a:buSzPts val="1800"/>
            </a:pPr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  <a:ea typeface="Playfair Display"/>
                <a:cs typeface="Playfair Display"/>
                <a:sym typeface="Playfair Display"/>
              </a:rPr>
              <a:t>Dynamisme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DC2AA907-21BA-E040-B791-FE82FAAC30F5}"/>
              </a:ext>
            </a:extLst>
          </p:cNvPr>
          <p:cNvSpPr txBox="1"/>
          <p:nvPr/>
        </p:nvSpPr>
        <p:spPr>
          <a:xfrm>
            <a:off x="4967913" y="4459040"/>
            <a:ext cx="36476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algn="ctr">
              <a:buSzPts val="1800"/>
            </a:pPr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  <a:ea typeface="Playfair Display"/>
                <a:cs typeface="Playfair Display"/>
                <a:sym typeface="Playfair Display"/>
              </a:rPr>
              <a:t>Bon esprit d’organisation </a:t>
            </a:r>
          </a:p>
          <a:p>
            <a:pPr marL="114300" lvl="0" algn="ctr">
              <a:buSzPts val="1800"/>
            </a:pPr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  <a:ea typeface="Playfair Display"/>
                <a:cs typeface="Playfair Display"/>
                <a:sym typeface="Playfair Display"/>
              </a:rPr>
              <a:t>Bienveillance</a:t>
            </a:r>
          </a:p>
          <a:p>
            <a:pPr marL="114300" lvl="0" algn="ctr">
              <a:buSzPts val="1800"/>
            </a:pPr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  <a:ea typeface="Playfair Display"/>
                <a:cs typeface="Playfair Display"/>
                <a:sym typeface="Playfair Display"/>
              </a:rPr>
              <a:t>Sociabilité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557F1025-3700-5645-985A-D6FB80E86004}"/>
              </a:ext>
            </a:extLst>
          </p:cNvPr>
          <p:cNvSpPr txBox="1"/>
          <p:nvPr/>
        </p:nvSpPr>
        <p:spPr>
          <a:xfrm>
            <a:off x="8492992" y="5336082"/>
            <a:ext cx="36476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algn="ctr">
              <a:buSzPts val="1800"/>
            </a:pPr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  <a:ea typeface="Playfair Display"/>
                <a:cs typeface="Playfair Display"/>
                <a:sym typeface="Playfair Display"/>
              </a:rPr>
              <a:t>Forte capacité de travail</a:t>
            </a:r>
          </a:p>
          <a:p>
            <a:pPr marL="114300" algn="ctr">
              <a:buSzPts val="1800"/>
            </a:pPr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  <a:ea typeface="Playfair Display"/>
                <a:cs typeface="Playfair Display"/>
                <a:sym typeface="Playfair Display"/>
              </a:rPr>
              <a:t>Gestion de projet </a:t>
            </a:r>
          </a:p>
          <a:p>
            <a:pPr marL="114300" algn="ctr">
              <a:buSzPts val="1800"/>
            </a:pPr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  <a:ea typeface="Playfair Display"/>
                <a:cs typeface="Playfair Display"/>
                <a:sym typeface="Playfair Display"/>
              </a:rPr>
              <a:t> Etc.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3B6A9A68-20C9-2E46-B3CB-86FB84EAD25F}"/>
              </a:ext>
            </a:extLst>
          </p:cNvPr>
          <p:cNvSpPr txBox="1"/>
          <p:nvPr/>
        </p:nvSpPr>
        <p:spPr>
          <a:xfrm>
            <a:off x="8492991" y="1920004"/>
            <a:ext cx="36476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lvl="0" algn="ctr">
              <a:buSzPts val="1800"/>
            </a:pPr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  <a:ea typeface="Playfair Display"/>
                <a:cs typeface="Playfair Display"/>
                <a:sym typeface="Playfair Display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3583281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9" grpId="0"/>
      <p:bldP spid="11" grpId="0"/>
      <p:bldP spid="12" grpId="0"/>
      <p:bldP spid="13" grpId="0"/>
      <p:bldP spid="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FCD4270B-6DBB-654A-A71B-3906347FCC7F}"/>
              </a:ext>
            </a:extLst>
          </p:cNvPr>
          <p:cNvSpPr txBox="1"/>
          <p:nvPr/>
        </p:nvSpPr>
        <p:spPr>
          <a:xfrm>
            <a:off x="1464366" y="535504"/>
            <a:ext cx="93825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solidFill>
                  <a:srgbClr val="A8321B"/>
                </a:solidFill>
                <a:latin typeface="DIN Condensed" pitchFamily="2" charset="0"/>
              </a:rPr>
              <a:t>DES AVANTAGES INSOUPÇONNÉS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C03E73E-3309-C34E-AAE6-4A4856F27F92}"/>
              </a:ext>
            </a:extLst>
          </p:cNvPr>
          <p:cNvSpPr/>
          <p:nvPr/>
        </p:nvSpPr>
        <p:spPr>
          <a:xfrm>
            <a:off x="298175" y="1948070"/>
            <a:ext cx="3816626" cy="4611756"/>
          </a:xfrm>
          <a:prstGeom prst="rect">
            <a:avLst/>
          </a:prstGeom>
          <a:solidFill>
            <a:srgbClr val="A832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DIN Condensed" pitchFamily="2" charset="0"/>
              </a:rPr>
              <a:t>DES FORMATIONS POUR TOUS LES GOÛTS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fr-FR" sz="2400" dirty="0">
                <a:latin typeface="Garamond" panose="02020404030301010803" pitchFamily="18" charset="0"/>
              </a:rPr>
              <a:t>Séminaires scientifiques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fr-FR" sz="2400" dirty="0">
                <a:latin typeface="Garamond" panose="02020404030301010803" pitchFamily="18" charset="0"/>
              </a:rPr>
              <a:t>Formations en langues vivantes (c’est le moment de tenter le quechua !)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fr-FR" sz="2400" dirty="0">
                <a:latin typeface="Garamond" panose="02020404030301010803" pitchFamily="18" charset="0"/>
              </a:rPr>
              <a:t>Pratiques théâtrales pour l’enseignement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fr-FR" sz="2400" dirty="0">
                <a:latin typeface="Garamond" panose="02020404030301010803" pitchFamily="18" charset="0"/>
              </a:rPr>
              <a:t>Formations logiciels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fr-FR" sz="2400" dirty="0">
                <a:latin typeface="Garamond" panose="02020404030301010803" pitchFamily="18" charset="0"/>
              </a:rPr>
              <a:t>Bilan de compétences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fr-FR" sz="2400" dirty="0">
                <a:latin typeface="Garamond" panose="02020404030301010803" pitchFamily="18" charset="0"/>
              </a:rPr>
              <a:t>Etc.</a:t>
            </a:r>
          </a:p>
          <a:p>
            <a:pPr algn="ctr"/>
            <a:endParaRPr lang="fr-FR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4309E1A-9026-064B-B2CF-1E7654AEB8FB}"/>
              </a:ext>
            </a:extLst>
          </p:cNvPr>
          <p:cNvSpPr/>
          <p:nvPr/>
        </p:nvSpPr>
        <p:spPr>
          <a:xfrm>
            <a:off x="4333460" y="1948070"/>
            <a:ext cx="3670853" cy="4611756"/>
          </a:xfrm>
          <a:prstGeom prst="rect">
            <a:avLst/>
          </a:prstGeom>
          <a:solidFill>
            <a:srgbClr val="8FB2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sz="3200" b="1" dirty="0">
                <a:latin typeface="DIN Condensed" pitchFamily="2" charset="0"/>
              </a:rPr>
              <a:t>PARTICIPER À DES ÉVÈNEMENTS SCIENTIFIQUES</a:t>
            </a:r>
            <a:endParaRPr lang="fr" sz="2400" b="1" dirty="0">
              <a:latin typeface="DIN Condensed" pitchFamily="2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fr" sz="2400" dirty="0">
                <a:latin typeface="Garamond" panose="02020404030301010803" pitchFamily="18" charset="0"/>
              </a:rPr>
              <a:t>Rencontrer </a:t>
            </a:r>
            <a:r>
              <a:rPr lang="fr-FR" sz="2400" dirty="0">
                <a:latin typeface="Garamond" panose="02020404030301010803" pitchFamily="18" charset="0"/>
              </a:rPr>
              <a:t>d’autres </a:t>
            </a:r>
            <a:r>
              <a:rPr lang="fr-FR" sz="2400" dirty="0" err="1">
                <a:latin typeface="Garamond" panose="02020404030301010803" pitchFamily="18" charset="0"/>
              </a:rPr>
              <a:t>chercheur•se•s</a:t>
            </a:r>
            <a:r>
              <a:rPr lang="fr-FR" sz="2400" dirty="0">
                <a:latin typeface="Garamond" panose="02020404030301010803" pitchFamily="18" charset="0"/>
              </a:rPr>
              <a:t> </a:t>
            </a:r>
            <a:r>
              <a:rPr lang="fr" sz="2400" dirty="0">
                <a:latin typeface="Garamond" panose="02020404030301010803" pitchFamily="18" charset="0"/>
              </a:rPr>
              <a:t>dans votre discipline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fr-FR" sz="2400" dirty="0">
                <a:latin typeface="Garamond" panose="02020404030301010803" pitchFamily="18" charset="0"/>
              </a:rPr>
              <a:t>Manger gratuitement en colloque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fr-FR" sz="2400" dirty="0">
                <a:latin typeface="Garamond" panose="02020404030301010803" pitchFamily="18" charset="0"/>
              </a:rPr>
              <a:t>Buffets et pauses café à volonté + restes</a:t>
            </a:r>
            <a:endParaRPr lang="fr" sz="2800" b="1" dirty="0">
              <a:latin typeface="DIN Condensed" pitchFamily="2" charset="0"/>
            </a:endParaRPr>
          </a:p>
          <a:p>
            <a:pPr algn="ctr"/>
            <a:endParaRPr lang="fr-FR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558A0ED-EEFB-5749-8933-E3E51628C458}"/>
              </a:ext>
            </a:extLst>
          </p:cNvPr>
          <p:cNvSpPr/>
          <p:nvPr/>
        </p:nvSpPr>
        <p:spPr>
          <a:xfrm>
            <a:off x="8222972" y="1948070"/>
            <a:ext cx="3670853" cy="4611756"/>
          </a:xfrm>
          <a:prstGeom prst="rect">
            <a:avLst/>
          </a:prstGeom>
          <a:solidFill>
            <a:srgbClr val="B6B2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DIN Condensed" pitchFamily="2" charset="0"/>
              </a:rPr>
              <a:t>VOYAGE, VOYAGE !</a:t>
            </a:r>
          </a:p>
          <a:p>
            <a:pPr algn="ctr"/>
            <a:endParaRPr lang="fr-FR" sz="3200" dirty="0">
              <a:latin typeface="DIN Condensed" pitchFamily="2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fr-FR" sz="2400" dirty="0">
                <a:latin typeface="Garamond" panose="02020404030301010803" pitchFamily="18" charset="0"/>
              </a:rPr>
              <a:t>Cotutelle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fr-FR" sz="2400" dirty="0">
                <a:latin typeface="Garamond" panose="02020404030301010803" pitchFamily="18" charset="0"/>
              </a:rPr>
              <a:t>Stages de recherche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fr-FR" sz="2400" dirty="0">
                <a:latin typeface="Garamond" panose="02020404030301010803" pitchFamily="18" charset="0"/>
              </a:rPr>
              <a:t>Colloques et Journées d’étude en France et à l’étranger</a:t>
            </a:r>
          </a:p>
          <a:p>
            <a:pPr marL="342900" indent="-342900">
              <a:buFont typeface="Wingdings" pitchFamily="2" charset="2"/>
              <a:buChar char="v"/>
            </a:pPr>
            <a:endParaRPr lang="fr-FR" sz="2400" dirty="0">
              <a:latin typeface="Garamond" panose="02020404030301010803" pitchFamily="18" charset="0"/>
            </a:endParaRPr>
          </a:p>
          <a:p>
            <a:endParaRPr lang="fr-FR" sz="2400" dirty="0">
              <a:latin typeface="Garamond" panose="02020404030301010803" pitchFamily="18" charset="0"/>
            </a:endParaRPr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581506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FA59296-1A12-1D48-BFB4-782E4B877B57}"/>
              </a:ext>
            </a:extLst>
          </p:cNvPr>
          <p:cNvSpPr txBox="1"/>
          <p:nvPr/>
        </p:nvSpPr>
        <p:spPr>
          <a:xfrm>
            <a:off x="1831181" y="2151727"/>
            <a:ext cx="852963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0" dirty="0">
                <a:solidFill>
                  <a:srgbClr val="A8321B"/>
                </a:solidFill>
                <a:latin typeface="DIN Condensed" pitchFamily="2" charset="0"/>
              </a:rPr>
              <a:t>LE RÔLE DES</a:t>
            </a:r>
          </a:p>
          <a:p>
            <a:pPr algn="ctr"/>
            <a:r>
              <a:rPr lang="fr-FR" sz="8000" dirty="0">
                <a:solidFill>
                  <a:srgbClr val="A8321B"/>
                </a:solidFill>
                <a:latin typeface="DIN Condensed" pitchFamily="2" charset="0"/>
              </a:rPr>
              <a:t>ÉLU•E•S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4B61CA-DC6F-CC4B-8D2D-BB9B67403D14}"/>
              </a:ext>
            </a:extLst>
          </p:cNvPr>
          <p:cNvSpPr/>
          <p:nvPr/>
        </p:nvSpPr>
        <p:spPr>
          <a:xfrm>
            <a:off x="0" y="3607903"/>
            <a:ext cx="3445565" cy="805071"/>
          </a:xfrm>
          <a:prstGeom prst="rect">
            <a:avLst/>
          </a:prstGeom>
          <a:solidFill>
            <a:srgbClr val="8FB2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C8DEDE6-62BA-034F-B63A-79A122A217AF}"/>
              </a:ext>
            </a:extLst>
          </p:cNvPr>
          <p:cNvSpPr/>
          <p:nvPr/>
        </p:nvSpPr>
        <p:spPr>
          <a:xfrm>
            <a:off x="8746435" y="3607903"/>
            <a:ext cx="3445565" cy="805071"/>
          </a:xfrm>
          <a:prstGeom prst="rect">
            <a:avLst/>
          </a:prstGeom>
          <a:solidFill>
            <a:srgbClr val="8FB2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85419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FB27A"/>
        </a:soli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17565" y="770239"/>
            <a:ext cx="3977496" cy="1007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fr-FR" sz="3600" dirty="0">
                <a:solidFill>
                  <a:srgbClr val="A8321B"/>
                </a:solidFill>
                <a:latin typeface="DIN Condensed" pitchFamily="2" charset="0"/>
              </a:rPr>
              <a:t>Des </a:t>
            </a:r>
            <a:r>
              <a:rPr lang="fr-FR" sz="3600" dirty="0" err="1">
                <a:solidFill>
                  <a:srgbClr val="A8321B"/>
                </a:solidFill>
                <a:latin typeface="DIN Condensed" pitchFamily="2" charset="0"/>
              </a:rPr>
              <a:t>doctorant•e•s</a:t>
            </a:r>
            <a:r>
              <a:rPr lang="fr-FR" sz="3600" dirty="0">
                <a:solidFill>
                  <a:srgbClr val="A8321B"/>
                </a:solidFill>
                <a:latin typeface="DIN Condensed" pitchFamily="2" charset="0"/>
              </a:rPr>
              <a:t> dans toutes les instances</a:t>
            </a:r>
            <a:endParaRPr sz="3600" dirty="0">
              <a:solidFill>
                <a:srgbClr val="A8321B"/>
              </a:solidFill>
              <a:latin typeface="DIN Condensed" pitchFamily="2" charset="0"/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DAD23A1E-9211-9942-AFC2-4CAC56B2A845}"/>
              </a:ext>
            </a:extLst>
          </p:cNvPr>
          <p:cNvSpPr/>
          <p:nvPr/>
        </p:nvSpPr>
        <p:spPr>
          <a:xfrm>
            <a:off x="4793219" y="3397845"/>
            <a:ext cx="3030461" cy="305131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latin typeface="Garamond" panose="02020404030301010803" pitchFamily="18" charset="0"/>
              </a:rPr>
              <a:t>Participent :</a:t>
            </a:r>
          </a:p>
          <a:p>
            <a:pPr marL="342900" indent="-342900" algn="ctr">
              <a:buFont typeface="Wingdings" pitchFamily="2" charset="2"/>
              <a:buChar char="v"/>
            </a:pPr>
            <a:r>
              <a:rPr lang="fr-FR" sz="2000" b="1" dirty="0">
                <a:latin typeface="Garamond" panose="02020404030301010803" pitchFamily="18" charset="0"/>
              </a:rPr>
              <a:t>Aux conseils</a:t>
            </a:r>
          </a:p>
          <a:p>
            <a:pPr marL="342900" indent="-342900" algn="ctr">
              <a:buFont typeface="Wingdings" pitchFamily="2" charset="2"/>
              <a:buChar char="v"/>
            </a:pPr>
            <a:r>
              <a:rPr lang="fr-FR" sz="2000" b="1" dirty="0">
                <a:latin typeface="Garamond" panose="02020404030301010803" pitchFamily="18" charset="0"/>
              </a:rPr>
              <a:t>Aux auditions CDU</a:t>
            </a:r>
          </a:p>
          <a:p>
            <a:pPr marL="342900" indent="-342900" algn="ctr">
              <a:buFont typeface="Wingdings" pitchFamily="2" charset="2"/>
              <a:buChar char="v"/>
            </a:pPr>
            <a:r>
              <a:rPr lang="fr-FR" sz="2000" b="1" dirty="0">
                <a:latin typeface="Garamond" panose="02020404030301010803" pitchFamily="18" charset="0"/>
              </a:rPr>
              <a:t>À la Commission des thèses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8542CA36-8CDC-D942-8280-AB42F973ADEE}"/>
              </a:ext>
            </a:extLst>
          </p:cNvPr>
          <p:cNvSpPr/>
          <p:nvPr/>
        </p:nvSpPr>
        <p:spPr>
          <a:xfrm>
            <a:off x="1351842" y="3667503"/>
            <a:ext cx="2730557" cy="2511997"/>
          </a:xfrm>
          <a:prstGeom prst="ellipse">
            <a:avLst/>
          </a:prstGeom>
          <a:solidFill>
            <a:srgbClr val="A832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latin typeface="Garamond" panose="02020404030301010803" pitchFamily="18" charset="0"/>
              </a:rPr>
              <a:t>Relation privilégiée avec les directeurs et directrices (labo/ED/CR)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26E7F2FD-8278-B94E-8E92-D3F92AEA17C7}"/>
              </a:ext>
            </a:extLst>
          </p:cNvPr>
          <p:cNvSpPr/>
          <p:nvPr/>
        </p:nvSpPr>
        <p:spPr>
          <a:xfrm>
            <a:off x="4221548" y="377000"/>
            <a:ext cx="2554525" cy="2558639"/>
          </a:xfrm>
          <a:prstGeom prst="ellipse">
            <a:avLst/>
          </a:prstGeom>
          <a:solidFill>
            <a:srgbClr val="A832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latin typeface="Garamond" panose="02020404030301010803" pitchFamily="18" charset="0"/>
              </a:rPr>
              <a:t>Pour vous représenter, vous aider et vous défendre</a:t>
            </a: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95584B32-7231-E14D-87F9-1171164987AA}"/>
              </a:ext>
            </a:extLst>
          </p:cNvPr>
          <p:cNvSpPr/>
          <p:nvPr/>
        </p:nvSpPr>
        <p:spPr>
          <a:xfrm>
            <a:off x="7651376" y="377000"/>
            <a:ext cx="3961720" cy="3957039"/>
          </a:xfrm>
          <a:prstGeom prst="ellipse">
            <a:avLst/>
          </a:prstGeom>
          <a:solidFill>
            <a:srgbClr val="B6B2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sz="2000" b="1" dirty="0" err="1">
                <a:latin typeface="Garamond" panose="02020404030301010803" pitchFamily="18" charset="0"/>
              </a:rPr>
              <a:t>Élu.e.s</a:t>
            </a:r>
            <a:r>
              <a:rPr lang="fr-FR" sz="2000" b="1" dirty="0">
                <a:latin typeface="Garamond" panose="02020404030301010803" pitchFamily="18" charset="0"/>
              </a:rPr>
              <a:t> à tous les niveaux :</a:t>
            </a:r>
          </a:p>
          <a:p>
            <a:pPr marL="285750" lvl="0" indent="-285750" algn="ctr">
              <a:buFont typeface="Wingdings" pitchFamily="2" charset="2"/>
              <a:buChar char="v"/>
            </a:pPr>
            <a:r>
              <a:rPr lang="fr-FR" sz="2000" b="1" dirty="0">
                <a:latin typeface="Garamond" panose="02020404030301010803" pitchFamily="18" charset="0"/>
              </a:rPr>
              <a:t>Laboratoires</a:t>
            </a:r>
          </a:p>
          <a:p>
            <a:pPr marL="285750" lvl="0" indent="-285750" algn="ctr">
              <a:buFont typeface="Wingdings" pitchFamily="2" charset="2"/>
              <a:buChar char="v"/>
            </a:pPr>
            <a:r>
              <a:rPr lang="fr-FR" sz="2000" b="1" dirty="0">
                <a:latin typeface="Garamond" panose="02020404030301010803" pitchFamily="18" charset="0"/>
              </a:rPr>
              <a:t>École doctorale (ED)</a:t>
            </a:r>
          </a:p>
          <a:p>
            <a:pPr marL="285750" lvl="0" indent="-285750" algn="ctr">
              <a:buFont typeface="Wingdings" pitchFamily="2" charset="2"/>
              <a:buChar char="v"/>
            </a:pPr>
            <a:r>
              <a:rPr lang="fr-FR" sz="2000" b="1" dirty="0">
                <a:latin typeface="Garamond" panose="02020404030301010803" pitchFamily="18" charset="0"/>
              </a:rPr>
              <a:t>Commission Recherche (CR)</a:t>
            </a:r>
          </a:p>
          <a:p>
            <a:pPr marL="285750" lvl="0" indent="-285750" algn="ctr">
              <a:buFont typeface="Wingdings" pitchFamily="2" charset="2"/>
              <a:buChar char="v"/>
            </a:pPr>
            <a:r>
              <a:rPr lang="fr-FR" sz="2000" b="1" dirty="0">
                <a:latin typeface="Garamond" panose="02020404030301010803" pitchFamily="18" charset="0"/>
              </a:rPr>
              <a:t>Université Fédérale (UFT)</a:t>
            </a:r>
          </a:p>
        </p:txBody>
      </p:sp>
    </p:spTree>
    <p:extLst>
      <p:ext uri="{BB962C8B-B14F-4D97-AF65-F5344CB8AC3E}">
        <p14:creationId xmlns:p14="http://schemas.microsoft.com/office/powerpoint/2010/main" val="3948954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8321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>
            <a:extLst>
              <a:ext uri="{FF2B5EF4-FFF2-40B4-BE49-F238E27FC236}">
                <a16:creationId xmlns:a16="http://schemas.microsoft.com/office/drawing/2014/main" id="{463BDF1C-884C-4C42-BD63-562BE95009CD}"/>
              </a:ext>
            </a:extLst>
          </p:cNvPr>
          <p:cNvSpPr/>
          <p:nvPr/>
        </p:nvSpPr>
        <p:spPr>
          <a:xfrm>
            <a:off x="5042452" y="234649"/>
            <a:ext cx="2107096" cy="2031472"/>
          </a:xfrm>
          <a:prstGeom prst="ellipse">
            <a:avLst/>
          </a:prstGeom>
          <a:blipFill>
            <a:blip r:embed="rId2">
              <a:alphaModFix amt="58000"/>
            </a:blip>
            <a:stretch>
              <a:fillRect l="-45000" t="-15000" r="-72000" b="-31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F368C2C-BFFA-F343-84F9-7A1C733F7DBD}"/>
              </a:ext>
            </a:extLst>
          </p:cNvPr>
          <p:cNvSpPr txBox="1"/>
          <p:nvPr/>
        </p:nvSpPr>
        <p:spPr>
          <a:xfrm>
            <a:off x="2259496" y="834886"/>
            <a:ext cx="76730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>
                <a:solidFill>
                  <a:schemeClr val="bg1"/>
                </a:solidFill>
                <a:latin typeface="DIN Condensed" pitchFamily="2" charset="0"/>
              </a:rPr>
              <a:t>CONTACTS ET ADRESSES UTILES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6CFAD90-AE0F-3E4C-B78B-7AA8C7263BD6}"/>
              </a:ext>
            </a:extLst>
          </p:cNvPr>
          <p:cNvSpPr txBox="1"/>
          <p:nvPr/>
        </p:nvSpPr>
        <p:spPr>
          <a:xfrm>
            <a:off x="477078" y="2929886"/>
            <a:ext cx="561892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Les </a:t>
            </a:r>
            <a:r>
              <a:rPr lang="fr-FR" sz="2400" b="1" dirty="0" err="1">
                <a:solidFill>
                  <a:schemeClr val="bg1"/>
                </a:solidFill>
                <a:latin typeface="Garamond" panose="02020404030301010803" pitchFamily="18" charset="0"/>
              </a:rPr>
              <a:t>élu·e·s</a:t>
            </a:r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 des </a:t>
            </a:r>
            <a:r>
              <a:rPr lang="fr-FR" sz="2400" b="1" dirty="0" err="1">
                <a:solidFill>
                  <a:schemeClr val="bg1"/>
                </a:solidFill>
                <a:latin typeface="Garamond" panose="02020404030301010803" pitchFamily="18" charset="0"/>
              </a:rPr>
              <a:t>doctorant·e·s</a:t>
            </a:r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 ALLPH@</a:t>
            </a:r>
          </a:p>
          <a:p>
            <a:r>
              <a:rPr lang="fr-FR" sz="2400" dirty="0" err="1">
                <a:solidFill>
                  <a:schemeClr val="bg1"/>
                </a:solidFill>
                <a:latin typeface="Garamond" panose="02020404030301010803" pitchFamily="18" charset="0"/>
              </a:rPr>
              <a:t>elusallpha@gmail.com</a:t>
            </a:r>
            <a:endParaRPr lang="fr-FR" sz="24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endParaRPr lang="fr-FR" sz="24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Hilda </a:t>
            </a:r>
            <a:r>
              <a:rPr lang="fr-FR" sz="2400" b="1" dirty="0" err="1">
                <a:solidFill>
                  <a:schemeClr val="bg1"/>
                </a:solidFill>
                <a:latin typeface="Garamond" panose="02020404030301010803" pitchFamily="18" charset="0"/>
              </a:rPr>
              <a:t>Inderwildi</a:t>
            </a:r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 (directrice ED)</a:t>
            </a:r>
          </a:p>
          <a:p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</a:rPr>
              <a:t>direction.allpha@univ-tlse2.fr</a:t>
            </a:r>
          </a:p>
          <a:p>
            <a:endParaRPr lang="fr-FR" sz="24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Stéphane </a:t>
            </a:r>
            <a:r>
              <a:rPr lang="fr-FR" sz="2400" b="1" dirty="0" err="1">
                <a:solidFill>
                  <a:schemeClr val="bg1"/>
                </a:solidFill>
                <a:latin typeface="Garamond" panose="02020404030301010803" pitchFamily="18" charset="0"/>
              </a:rPr>
              <a:t>Pujol</a:t>
            </a:r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 (directeur ED)</a:t>
            </a:r>
          </a:p>
          <a:p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</a:rPr>
              <a:t>direction.allpha@univ-tlse2.fr</a:t>
            </a:r>
          </a:p>
          <a:p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B99F3D0-209C-314B-892B-4C525C5BE57F}"/>
              </a:ext>
            </a:extLst>
          </p:cNvPr>
          <p:cNvSpPr txBox="1"/>
          <p:nvPr/>
        </p:nvSpPr>
        <p:spPr>
          <a:xfrm>
            <a:off x="7149548" y="2158669"/>
            <a:ext cx="676523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Doctorat Mode d’Emploi </a:t>
            </a:r>
          </a:p>
          <a:p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</a:rPr>
              <a:t>Sur le site de l’UT2J</a:t>
            </a:r>
          </a:p>
          <a:p>
            <a:endParaRPr lang="fr-FR" sz="24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Le site de l’ED</a:t>
            </a:r>
          </a:p>
          <a:p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</a:rPr>
              <a:t>www.allpha.univ-tlse2.fr</a:t>
            </a:r>
          </a:p>
          <a:p>
            <a:endParaRPr lang="fr-FR" sz="24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Le groupe </a:t>
            </a:r>
            <a:r>
              <a:rPr lang="fr-FR" sz="2400" b="1" dirty="0" err="1">
                <a:solidFill>
                  <a:schemeClr val="bg1"/>
                </a:solidFill>
                <a:latin typeface="Garamond" panose="02020404030301010803" pitchFamily="18" charset="0"/>
              </a:rPr>
              <a:t>facebook</a:t>
            </a:r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</a:p>
          <a:p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(pour les </a:t>
            </a:r>
            <a:r>
              <a:rPr lang="fr-FR" sz="2400" b="1" dirty="0" err="1">
                <a:solidFill>
                  <a:schemeClr val="bg1"/>
                </a:solidFill>
                <a:latin typeface="Garamond" panose="02020404030301010803" pitchFamily="18" charset="0"/>
              </a:rPr>
              <a:t>doctorant.e.s</a:t>
            </a:r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fr-FR" sz="2400" b="1" dirty="0" err="1">
                <a:solidFill>
                  <a:schemeClr val="bg1"/>
                </a:solidFill>
                <a:latin typeface="Garamond" panose="02020404030301010803" pitchFamily="18" charset="0"/>
              </a:rPr>
              <a:t>inscrit.e.s</a:t>
            </a:r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)</a:t>
            </a:r>
          </a:p>
          <a:p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</a:rPr>
              <a:t>[Doctorant-e-s UT2J] Appels, annonces</a:t>
            </a:r>
          </a:p>
          <a:p>
            <a:endParaRPr lang="fr-FR" sz="24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Twitter des </a:t>
            </a:r>
            <a:r>
              <a:rPr lang="fr-FR" sz="2400" b="1" dirty="0" err="1">
                <a:solidFill>
                  <a:schemeClr val="bg1"/>
                </a:solidFill>
                <a:latin typeface="Garamond" panose="02020404030301010803" pitchFamily="18" charset="0"/>
              </a:rPr>
              <a:t>élu•e•s</a:t>
            </a:r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</a:p>
          <a:p>
            <a:r>
              <a:rPr lang="fr-FR" sz="2400" dirty="0">
                <a:solidFill>
                  <a:schemeClr val="bg1"/>
                </a:solidFill>
                <a:latin typeface="Garamond" panose="02020404030301010803" pitchFamily="18" charset="0"/>
              </a:rPr>
              <a:t>@</a:t>
            </a:r>
            <a:r>
              <a:rPr lang="fr-FR" sz="2400" dirty="0" err="1">
                <a:solidFill>
                  <a:schemeClr val="bg1"/>
                </a:solidFill>
                <a:latin typeface="Garamond" panose="02020404030301010803" pitchFamily="18" charset="0"/>
              </a:rPr>
              <a:t>ElusAllpha</a:t>
            </a:r>
            <a:endParaRPr lang="fr-FR" sz="2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139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FB27A"/>
        </a:soli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977496" cy="1007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fr" sz="3600" dirty="0">
                <a:solidFill>
                  <a:srgbClr val="A8321B"/>
                </a:solidFill>
                <a:latin typeface="DIN Condensed" pitchFamily="2" charset="0"/>
              </a:rPr>
              <a:t>Des raisons multiples…</a:t>
            </a:r>
            <a:endParaRPr sz="3600" dirty="0">
              <a:solidFill>
                <a:srgbClr val="A8321B"/>
              </a:solidFill>
              <a:latin typeface="DIN Condensed" pitchFamily="2" charset="0"/>
            </a:endParaRPr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spcAft>
                <a:spcPts val="2133"/>
              </a:spcAft>
              <a:buNone/>
            </a:pPr>
            <a:r>
              <a:rPr lang="fr" sz="3200" dirty="0">
                <a:solidFill>
                  <a:schemeClr val="bg1"/>
                </a:solidFill>
                <a:latin typeface="Garamond" panose="02020404030301010803" pitchFamily="18" charset="0"/>
              </a:rPr>
              <a:t>...et toutes valables !</a:t>
            </a:r>
            <a:endParaRPr sz="20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520BEE48-8241-7F42-AA5D-FA4363DA7964}"/>
              </a:ext>
            </a:extLst>
          </p:cNvPr>
          <p:cNvSpPr/>
          <p:nvPr/>
        </p:nvSpPr>
        <p:spPr>
          <a:xfrm>
            <a:off x="1252429" y="4163159"/>
            <a:ext cx="2345634" cy="2286000"/>
          </a:xfrm>
          <a:prstGeom prst="ellipse">
            <a:avLst/>
          </a:prstGeom>
          <a:solidFill>
            <a:srgbClr val="B6B2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Garamond" panose="02020404030301010803" pitchFamily="18" charset="0"/>
              </a:rPr>
              <a:t>Pour devenir </a:t>
            </a:r>
            <a:r>
              <a:rPr lang="fr-FR" b="1" dirty="0" err="1">
                <a:latin typeface="Garamond" panose="02020404030301010803" pitchFamily="18" charset="0"/>
              </a:rPr>
              <a:t>chercheur•se</a:t>
            </a:r>
            <a:r>
              <a:rPr lang="fr-FR" b="1" dirty="0">
                <a:latin typeface="Garamond" panose="02020404030301010803" pitchFamily="18" charset="0"/>
              </a:rPr>
              <a:t> ou </a:t>
            </a:r>
            <a:r>
              <a:rPr lang="fr-FR" b="1" dirty="0" err="1">
                <a:latin typeface="Garamond" panose="02020404030301010803" pitchFamily="18" charset="0"/>
              </a:rPr>
              <a:t>enseignant•e-chercheur•se</a:t>
            </a:r>
            <a:r>
              <a:rPr lang="fr-FR" b="1" dirty="0">
                <a:latin typeface="Garamond" panose="02020404030301010803" pitchFamily="18" charset="0"/>
              </a:rPr>
              <a:t> 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DAD23A1E-9211-9942-AFC2-4CAC56B2A845}"/>
              </a:ext>
            </a:extLst>
          </p:cNvPr>
          <p:cNvSpPr/>
          <p:nvPr/>
        </p:nvSpPr>
        <p:spPr>
          <a:xfrm>
            <a:off x="3924008" y="3255173"/>
            <a:ext cx="2345634" cy="22860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Garamond" panose="02020404030301010803" pitchFamily="18" charset="0"/>
              </a:rPr>
              <a:t>Pour travailler son esprit critique et ses compétences en recherche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859C6C35-80AC-EA42-8E5F-267F5B6F9F44}"/>
              </a:ext>
            </a:extLst>
          </p:cNvPr>
          <p:cNvSpPr/>
          <p:nvPr/>
        </p:nvSpPr>
        <p:spPr>
          <a:xfrm>
            <a:off x="6859585" y="4383372"/>
            <a:ext cx="2345634" cy="22860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Garamond" panose="02020404030301010803" pitchFamily="18" charset="0"/>
              </a:rPr>
              <a:t>Pour appuyer sa pratique militante</a:t>
            </a: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8DDE4C12-A242-9B40-9FCC-0CC9D88B363F}"/>
              </a:ext>
            </a:extLst>
          </p:cNvPr>
          <p:cNvSpPr/>
          <p:nvPr/>
        </p:nvSpPr>
        <p:spPr>
          <a:xfrm>
            <a:off x="9267166" y="377001"/>
            <a:ext cx="2345634" cy="22860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Garamond" panose="02020404030301010803" pitchFamily="18" charset="0"/>
              </a:rPr>
              <a:t>Pour le plaisir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8542CA36-8CDC-D942-8280-AB42F973ADEE}"/>
              </a:ext>
            </a:extLst>
          </p:cNvPr>
          <p:cNvSpPr/>
          <p:nvPr/>
        </p:nvSpPr>
        <p:spPr>
          <a:xfrm>
            <a:off x="9614451" y="3534355"/>
            <a:ext cx="2345634" cy="2286000"/>
          </a:xfrm>
          <a:prstGeom prst="ellipse">
            <a:avLst/>
          </a:prstGeom>
          <a:solidFill>
            <a:srgbClr val="A832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Garamond" panose="02020404030301010803" pitchFamily="18" charset="0"/>
              </a:rPr>
              <a:t>Pour appuyer sa pratique artistique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26E7F2FD-8278-B94E-8E92-D3F92AEA17C7}"/>
              </a:ext>
            </a:extLst>
          </p:cNvPr>
          <p:cNvSpPr/>
          <p:nvPr/>
        </p:nvSpPr>
        <p:spPr>
          <a:xfrm>
            <a:off x="4221548" y="377000"/>
            <a:ext cx="2554525" cy="2558639"/>
          </a:xfrm>
          <a:prstGeom prst="ellipse">
            <a:avLst/>
          </a:prstGeom>
          <a:solidFill>
            <a:srgbClr val="A832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Garamond" panose="02020404030301010803" pitchFamily="18" charset="0"/>
              </a:rPr>
              <a:t>Pour acquérir les compétences reconnues par le RNCP (Répertoire national des Certif pro)</a:t>
            </a: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95584B32-7231-E14D-87F9-1171164987AA}"/>
              </a:ext>
            </a:extLst>
          </p:cNvPr>
          <p:cNvSpPr/>
          <p:nvPr/>
        </p:nvSpPr>
        <p:spPr>
          <a:xfrm>
            <a:off x="6776074" y="1777839"/>
            <a:ext cx="2345634" cy="2286000"/>
          </a:xfrm>
          <a:prstGeom prst="ellipse">
            <a:avLst/>
          </a:prstGeom>
          <a:solidFill>
            <a:srgbClr val="B6B2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Garamond" panose="02020404030301010803" pitchFamily="18" charset="0"/>
              </a:rPr>
              <a:t>Pour la gloire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>
            <a:extLst>
              <a:ext uri="{FF2B5EF4-FFF2-40B4-BE49-F238E27FC236}">
                <a16:creationId xmlns:a16="http://schemas.microsoft.com/office/drawing/2014/main" id="{0C9212E5-FA4B-4E49-85AC-5507C55305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089" y="308110"/>
            <a:ext cx="5989157" cy="6241775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9EE48AA2-E6AD-DE47-BEAD-B1AAB53539C3}"/>
              </a:ext>
            </a:extLst>
          </p:cNvPr>
          <p:cNvSpPr txBox="1"/>
          <p:nvPr/>
        </p:nvSpPr>
        <p:spPr>
          <a:xfrm>
            <a:off x="-1839672" y="1536170"/>
            <a:ext cx="852963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0" dirty="0">
                <a:solidFill>
                  <a:srgbClr val="A8321B"/>
                </a:solidFill>
                <a:latin typeface="DIN Condensed" pitchFamily="2" charset="0"/>
              </a:rPr>
              <a:t>L’ÉCOLE </a:t>
            </a:r>
          </a:p>
          <a:p>
            <a:pPr algn="ctr"/>
            <a:endParaRPr lang="fr-FR" sz="8000" dirty="0">
              <a:solidFill>
                <a:srgbClr val="A8321B"/>
              </a:solidFill>
              <a:latin typeface="DIN Condensed" pitchFamily="2" charset="0"/>
            </a:endParaRPr>
          </a:p>
          <a:p>
            <a:pPr algn="ctr"/>
            <a:r>
              <a:rPr lang="fr-FR" sz="8000" dirty="0">
                <a:solidFill>
                  <a:srgbClr val="A8321B"/>
                </a:solidFill>
                <a:latin typeface="DIN Condensed" pitchFamily="2" charset="0"/>
              </a:rPr>
              <a:t>DOCTORALE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E8F3825-A248-1443-A375-63A167BCA20E}"/>
              </a:ext>
            </a:extLst>
          </p:cNvPr>
          <p:cNvSpPr/>
          <p:nvPr/>
        </p:nvSpPr>
        <p:spPr>
          <a:xfrm>
            <a:off x="0" y="3026461"/>
            <a:ext cx="4850295" cy="805071"/>
          </a:xfrm>
          <a:prstGeom prst="rect">
            <a:avLst/>
          </a:prstGeom>
          <a:solidFill>
            <a:srgbClr val="8FB2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E64DA14-03E3-D24A-9BF3-ADCF89DA6B02}"/>
              </a:ext>
            </a:extLst>
          </p:cNvPr>
          <p:cNvSpPr/>
          <p:nvPr/>
        </p:nvSpPr>
        <p:spPr>
          <a:xfrm>
            <a:off x="11299040" y="3026464"/>
            <a:ext cx="892960" cy="805071"/>
          </a:xfrm>
          <a:prstGeom prst="rect">
            <a:avLst/>
          </a:prstGeom>
          <a:solidFill>
            <a:srgbClr val="8FB2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7800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35474" y="1002002"/>
            <a:ext cx="3744000" cy="1007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fr" sz="3600" dirty="0">
                <a:solidFill>
                  <a:srgbClr val="A8321B"/>
                </a:solidFill>
                <a:latin typeface="DIN Condensed" pitchFamily="2" charset="0"/>
              </a:rPr>
              <a:t>ALLPH@, en quelques chiffres, c’est…</a:t>
            </a:r>
            <a:endParaRPr sz="3600" dirty="0">
              <a:solidFill>
                <a:srgbClr val="A8321B"/>
              </a:solidFill>
              <a:latin typeface="DIN Condensed" pitchFamily="2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4D0D39-8D9F-F44F-BDD6-9EDB16C25F01}"/>
              </a:ext>
            </a:extLst>
          </p:cNvPr>
          <p:cNvSpPr/>
          <p:nvPr/>
        </p:nvSpPr>
        <p:spPr>
          <a:xfrm>
            <a:off x="4179478" y="337930"/>
            <a:ext cx="7310157" cy="616227"/>
          </a:xfrm>
          <a:prstGeom prst="rect">
            <a:avLst/>
          </a:prstGeom>
          <a:solidFill>
            <a:srgbClr val="A832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364 </a:t>
            </a:r>
            <a:r>
              <a:rPr lang="fr-FR" sz="2400" b="1" dirty="0" err="1">
                <a:solidFill>
                  <a:schemeClr val="bg1"/>
                </a:solidFill>
                <a:latin typeface="Garamond" panose="02020404030301010803" pitchFamily="18" charset="0"/>
              </a:rPr>
              <a:t>doctorant•e•s</a:t>
            </a:r>
            <a:endParaRPr lang="fr-FR" sz="2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A2E3A87-C36E-C04A-84F4-91C6D95C497E}"/>
              </a:ext>
            </a:extLst>
          </p:cNvPr>
          <p:cNvSpPr/>
          <p:nvPr/>
        </p:nvSpPr>
        <p:spPr>
          <a:xfrm>
            <a:off x="4179474" y="2002958"/>
            <a:ext cx="7310157" cy="616227"/>
          </a:xfrm>
          <a:prstGeom prst="rect">
            <a:avLst/>
          </a:prstGeom>
          <a:solidFill>
            <a:srgbClr val="B6B2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12 unités de recherche (UR) ou laboratoires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12C5E53-3F39-604C-95E6-4D031757BE40}"/>
              </a:ext>
            </a:extLst>
          </p:cNvPr>
          <p:cNvSpPr/>
          <p:nvPr/>
        </p:nvSpPr>
        <p:spPr>
          <a:xfrm>
            <a:off x="4179474" y="3504575"/>
            <a:ext cx="7310157" cy="806844"/>
          </a:xfrm>
          <a:prstGeom prst="rect">
            <a:avLst/>
          </a:prstGeom>
          <a:solidFill>
            <a:srgbClr val="8FB27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1 service des Études Doctorales (</a:t>
            </a:r>
            <a:r>
              <a:rPr lang="fr-FR" sz="2400" b="1" dirty="0" err="1">
                <a:solidFill>
                  <a:schemeClr val="bg1"/>
                </a:solidFill>
                <a:latin typeface="Garamond" panose="02020404030301010803" pitchFamily="18" charset="0"/>
              </a:rPr>
              <a:t>SEDoc</a:t>
            </a:r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, https://sedoc.univ-tlse2.fr)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FE51422-4C23-1B4C-AD56-A1B46AE3752C}"/>
              </a:ext>
            </a:extLst>
          </p:cNvPr>
          <p:cNvSpPr/>
          <p:nvPr/>
        </p:nvSpPr>
        <p:spPr>
          <a:xfrm>
            <a:off x="4179474" y="5174192"/>
            <a:ext cx="7310157" cy="829043"/>
          </a:xfrm>
          <a:prstGeom prst="rect">
            <a:avLst/>
          </a:prstGeom>
          <a:solidFill>
            <a:srgbClr val="A832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1 directrice et 1 directeur </a:t>
            </a:r>
          </a:p>
          <a:p>
            <a:pPr algn="ctr"/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(direction.allpha@univ-tlse2.fr)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6CA0FD6-B0CC-7445-8C2E-6DDB78928252}"/>
              </a:ext>
            </a:extLst>
          </p:cNvPr>
          <p:cNvSpPr/>
          <p:nvPr/>
        </p:nvSpPr>
        <p:spPr>
          <a:xfrm>
            <a:off x="4179475" y="1070827"/>
            <a:ext cx="7310157" cy="806844"/>
          </a:xfrm>
          <a:prstGeom prst="rect">
            <a:avLst/>
          </a:prstGeom>
          <a:solidFill>
            <a:srgbClr val="8FB2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5 grands domaines (Arts, Lettres, Langues, Philosophie, Info-</a:t>
            </a:r>
            <a:r>
              <a:rPr lang="fr-FR" sz="2400" b="1" dirty="0" err="1">
                <a:solidFill>
                  <a:schemeClr val="bg1"/>
                </a:solidFill>
                <a:latin typeface="Garamond" panose="02020404030301010803" pitchFamily="18" charset="0"/>
              </a:rPr>
              <a:t>Comm</a:t>
            </a:r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8064428-24A3-1748-9A59-B739A552B6FD}"/>
              </a:ext>
            </a:extLst>
          </p:cNvPr>
          <p:cNvSpPr/>
          <p:nvPr/>
        </p:nvSpPr>
        <p:spPr>
          <a:xfrm>
            <a:off x="4179474" y="2733522"/>
            <a:ext cx="7310157" cy="616227"/>
          </a:xfrm>
          <a:prstGeom prst="rect">
            <a:avLst/>
          </a:prstGeom>
          <a:solidFill>
            <a:srgbClr val="A832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3 Universités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6242F96-E148-AD4B-9C12-3F59E1C814FE}"/>
              </a:ext>
            </a:extLst>
          </p:cNvPr>
          <p:cNvSpPr/>
          <p:nvPr/>
        </p:nvSpPr>
        <p:spPr>
          <a:xfrm>
            <a:off x="4179474" y="4425756"/>
            <a:ext cx="7310157" cy="616227"/>
          </a:xfrm>
          <a:prstGeom prst="rect">
            <a:avLst/>
          </a:prstGeom>
          <a:solidFill>
            <a:srgbClr val="B6B2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1 gestionnaire (edallpha@univ-tlse2.fr)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B142E05-4FBF-8240-865F-95D6144CDF56}"/>
              </a:ext>
            </a:extLst>
          </p:cNvPr>
          <p:cNvSpPr/>
          <p:nvPr/>
        </p:nvSpPr>
        <p:spPr>
          <a:xfrm>
            <a:off x="4179474" y="6143294"/>
            <a:ext cx="7310157" cy="616227"/>
          </a:xfrm>
          <a:prstGeom prst="rect">
            <a:avLst/>
          </a:prstGeom>
          <a:solidFill>
            <a:srgbClr val="8FB2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10 </a:t>
            </a:r>
            <a:r>
              <a:rPr lang="fr-FR" sz="2400" b="1" dirty="0" err="1">
                <a:solidFill>
                  <a:schemeClr val="bg1"/>
                </a:solidFill>
                <a:latin typeface="Garamond" panose="02020404030301010803" pitchFamily="18" charset="0"/>
              </a:rPr>
              <a:t>doctorant•e•s</a:t>
            </a:r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fr-FR" sz="2400" b="1" dirty="0" err="1">
                <a:solidFill>
                  <a:schemeClr val="bg1"/>
                </a:solidFill>
                <a:latin typeface="Garamond" panose="02020404030301010803" pitchFamily="18" charset="0"/>
              </a:rPr>
              <a:t>élu•e•s</a:t>
            </a:r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 (</a:t>
            </a:r>
            <a:r>
              <a:rPr lang="fr-FR" sz="2400" b="1" dirty="0" err="1">
                <a:solidFill>
                  <a:schemeClr val="bg1"/>
                </a:solidFill>
                <a:latin typeface="Garamond" panose="02020404030301010803" pitchFamily="18" charset="0"/>
              </a:rPr>
              <a:t>elusallpha@gmail.com</a:t>
            </a:r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32027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8321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FA59296-1A12-1D48-BFB4-782E4B877B57}"/>
              </a:ext>
            </a:extLst>
          </p:cNvPr>
          <p:cNvSpPr txBox="1"/>
          <p:nvPr/>
        </p:nvSpPr>
        <p:spPr>
          <a:xfrm>
            <a:off x="1831181" y="2151727"/>
            <a:ext cx="852963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0" dirty="0">
                <a:solidFill>
                  <a:schemeClr val="bg1"/>
                </a:solidFill>
                <a:latin typeface="DIN Condensed" pitchFamily="2" charset="0"/>
              </a:rPr>
              <a:t>LES ÉTUDES</a:t>
            </a:r>
          </a:p>
          <a:p>
            <a:pPr algn="ctr"/>
            <a:r>
              <a:rPr lang="fr-FR" sz="8000" dirty="0">
                <a:solidFill>
                  <a:schemeClr val="bg1"/>
                </a:solidFill>
                <a:latin typeface="DIN Condensed" pitchFamily="2" charset="0"/>
              </a:rPr>
              <a:t>DOCTORALES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4B61CA-DC6F-CC4B-8D2D-BB9B67403D14}"/>
              </a:ext>
            </a:extLst>
          </p:cNvPr>
          <p:cNvSpPr/>
          <p:nvPr/>
        </p:nvSpPr>
        <p:spPr>
          <a:xfrm>
            <a:off x="0" y="3607903"/>
            <a:ext cx="3697357" cy="805071"/>
          </a:xfrm>
          <a:prstGeom prst="rect">
            <a:avLst/>
          </a:prstGeom>
          <a:solidFill>
            <a:srgbClr val="8FB2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C8DEDE6-62BA-034F-B63A-79A122A217AF}"/>
              </a:ext>
            </a:extLst>
          </p:cNvPr>
          <p:cNvSpPr/>
          <p:nvPr/>
        </p:nvSpPr>
        <p:spPr>
          <a:xfrm>
            <a:off x="8494643" y="3607903"/>
            <a:ext cx="3697357" cy="805071"/>
          </a:xfrm>
          <a:prstGeom prst="rect">
            <a:avLst/>
          </a:prstGeom>
          <a:solidFill>
            <a:srgbClr val="8FB2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511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67000"/>
          </a:schemeClr>
        </a:soli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35474" y="1002002"/>
            <a:ext cx="3744000" cy="1007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fr" sz="3600" dirty="0">
                <a:solidFill>
                  <a:srgbClr val="A8321B"/>
                </a:solidFill>
                <a:latin typeface="DIN Condensed" pitchFamily="2" charset="0"/>
              </a:rPr>
              <a:t>Faire un doctorat, </a:t>
            </a:r>
            <a:br>
              <a:rPr lang="fr" sz="3600" dirty="0">
                <a:solidFill>
                  <a:srgbClr val="A8321B"/>
                </a:solidFill>
                <a:latin typeface="DIN Condensed" pitchFamily="2" charset="0"/>
              </a:rPr>
            </a:br>
            <a:r>
              <a:rPr lang="fr" sz="3600" dirty="0">
                <a:solidFill>
                  <a:srgbClr val="A8321B"/>
                </a:solidFill>
                <a:latin typeface="DIN Condensed" pitchFamily="2" charset="0"/>
              </a:rPr>
              <a:t>c’est…</a:t>
            </a:r>
            <a:endParaRPr sz="3600" dirty="0">
              <a:solidFill>
                <a:srgbClr val="A8321B"/>
              </a:solidFill>
              <a:latin typeface="DIN Condensed" pitchFamily="2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4D0D39-8D9F-F44F-BDD6-9EDB16C25F01}"/>
              </a:ext>
            </a:extLst>
          </p:cNvPr>
          <p:cNvSpPr/>
          <p:nvPr/>
        </p:nvSpPr>
        <p:spPr>
          <a:xfrm>
            <a:off x="4179473" y="260017"/>
            <a:ext cx="7310157" cy="616227"/>
          </a:xfrm>
          <a:prstGeom prst="rect">
            <a:avLst/>
          </a:prstGeom>
          <a:solidFill>
            <a:srgbClr val="8FB2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latin typeface="Garamond" panose="02020404030301010803" pitchFamily="18" charset="0"/>
              </a:rPr>
              <a:t>Produire un mémoire de recherche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A2E3A87-C36E-C04A-84F4-91C6D95C497E}"/>
              </a:ext>
            </a:extLst>
          </p:cNvPr>
          <p:cNvSpPr/>
          <p:nvPr/>
        </p:nvSpPr>
        <p:spPr>
          <a:xfrm>
            <a:off x="4179473" y="1768392"/>
            <a:ext cx="7310157" cy="792072"/>
          </a:xfrm>
          <a:prstGeom prst="rect">
            <a:avLst/>
          </a:prstGeom>
          <a:solidFill>
            <a:srgbClr val="A832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latin typeface="Garamond" panose="02020404030301010803" pitchFamily="18" charset="0"/>
              </a:rPr>
              <a:t>Participer à la vie de son laboratoire, de son École doctorale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12C5E53-3F39-604C-95E6-4D031757BE40}"/>
              </a:ext>
            </a:extLst>
          </p:cNvPr>
          <p:cNvSpPr/>
          <p:nvPr/>
        </p:nvSpPr>
        <p:spPr>
          <a:xfrm>
            <a:off x="4179473" y="3350429"/>
            <a:ext cx="7310157" cy="806844"/>
          </a:xfrm>
          <a:prstGeom prst="rect">
            <a:avLst/>
          </a:prstGeom>
          <a:solidFill>
            <a:srgbClr val="B6B2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latin typeface="Garamond" panose="02020404030301010803" pitchFamily="18" charset="0"/>
              </a:rPr>
              <a:t>Développer son réseau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FE51422-4C23-1B4C-AD56-A1B46AE3752C}"/>
              </a:ext>
            </a:extLst>
          </p:cNvPr>
          <p:cNvSpPr/>
          <p:nvPr/>
        </p:nvSpPr>
        <p:spPr>
          <a:xfrm>
            <a:off x="4179473" y="5177910"/>
            <a:ext cx="7310157" cy="829043"/>
          </a:xfrm>
          <a:prstGeom prst="rect">
            <a:avLst/>
          </a:prstGeom>
          <a:solidFill>
            <a:srgbClr val="8FB2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latin typeface="Garamond" panose="02020404030301010803" pitchFamily="18" charset="0"/>
              </a:rPr>
              <a:t>Diffuser sa recherche auprès du grand public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6CA0FD6-B0CC-7445-8C2E-6DDB78928252}"/>
              </a:ext>
            </a:extLst>
          </p:cNvPr>
          <p:cNvSpPr/>
          <p:nvPr/>
        </p:nvSpPr>
        <p:spPr>
          <a:xfrm>
            <a:off x="4179473" y="1009173"/>
            <a:ext cx="7310157" cy="616227"/>
          </a:xfrm>
          <a:prstGeom prst="rect">
            <a:avLst/>
          </a:prstGeom>
          <a:solidFill>
            <a:srgbClr val="B6B2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Suivre des formations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8064428-24A3-1748-9A59-B739A552B6FD}"/>
              </a:ext>
            </a:extLst>
          </p:cNvPr>
          <p:cNvSpPr/>
          <p:nvPr/>
        </p:nvSpPr>
        <p:spPr>
          <a:xfrm>
            <a:off x="4179473" y="2649460"/>
            <a:ext cx="7310157" cy="616227"/>
          </a:xfrm>
          <a:prstGeom prst="rect">
            <a:avLst/>
          </a:prstGeom>
          <a:solidFill>
            <a:srgbClr val="8FB27A"/>
          </a:solidFill>
          <a:ln>
            <a:solidFill>
              <a:srgbClr val="8FB2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Préparer sa poursuite de carrière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6242F96-E148-AD4B-9C12-3F59E1C814FE}"/>
              </a:ext>
            </a:extLst>
          </p:cNvPr>
          <p:cNvSpPr/>
          <p:nvPr/>
        </p:nvSpPr>
        <p:spPr>
          <a:xfrm>
            <a:off x="4179473" y="4252833"/>
            <a:ext cx="7310157" cy="806844"/>
          </a:xfrm>
          <a:prstGeom prst="rect">
            <a:avLst/>
          </a:prstGeom>
          <a:solidFill>
            <a:srgbClr val="A832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Diffuser sa recherche auprès de la communauté universitaire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B142E05-4FBF-8240-865F-95D6144CDF56}"/>
              </a:ext>
            </a:extLst>
          </p:cNvPr>
          <p:cNvSpPr/>
          <p:nvPr/>
        </p:nvSpPr>
        <p:spPr>
          <a:xfrm>
            <a:off x="4179474" y="6143294"/>
            <a:ext cx="7310157" cy="616227"/>
          </a:xfrm>
          <a:prstGeom prst="rect">
            <a:avLst/>
          </a:prstGeom>
          <a:solidFill>
            <a:srgbClr val="B6B2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Bien plus qu’une thèse</a:t>
            </a:r>
          </a:p>
        </p:txBody>
      </p:sp>
    </p:spTree>
    <p:extLst>
      <p:ext uri="{BB962C8B-B14F-4D97-AF65-F5344CB8AC3E}">
        <p14:creationId xmlns:p14="http://schemas.microsoft.com/office/powerpoint/2010/main" val="3461433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FB27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FA59296-1A12-1D48-BFB4-782E4B877B57}"/>
              </a:ext>
            </a:extLst>
          </p:cNvPr>
          <p:cNvSpPr txBox="1"/>
          <p:nvPr/>
        </p:nvSpPr>
        <p:spPr>
          <a:xfrm>
            <a:off x="1831181" y="2151727"/>
            <a:ext cx="852963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0" dirty="0">
                <a:solidFill>
                  <a:schemeClr val="bg1"/>
                </a:solidFill>
                <a:latin typeface="DIN Condensed" pitchFamily="2" charset="0"/>
              </a:rPr>
              <a:t>LES </a:t>
            </a:r>
          </a:p>
          <a:p>
            <a:pPr algn="ctr"/>
            <a:r>
              <a:rPr lang="fr-FR" sz="8000" dirty="0">
                <a:solidFill>
                  <a:schemeClr val="bg1"/>
                </a:solidFill>
                <a:latin typeface="DIN Condensed" pitchFamily="2" charset="0"/>
              </a:rPr>
              <a:t>DÉMARCHES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4B61CA-DC6F-CC4B-8D2D-BB9B67403D14}"/>
              </a:ext>
            </a:extLst>
          </p:cNvPr>
          <p:cNvSpPr/>
          <p:nvPr/>
        </p:nvSpPr>
        <p:spPr>
          <a:xfrm>
            <a:off x="0" y="3607903"/>
            <a:ext cx="3697357" cy="805071"/>
          </a:xfrm>
          <a:prstGeom prst="rect">
            <a:avLst/>
          </a:prstGeom>
          <a:solidFill>
            <a:srgbClr val="A832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C8DEDE6-62BA-034F-B63A-79A122A217AF}"/>
              </a:ext>
            </a:extLst>
          </p:cNvPr>
          <p:cNvSpPr/>
          <p:nvPr/>
        </p:nvSpPr>
        <p:spPr>
          <a:xfrm>
            <a:off x="8494643" y="3607903"/>
            <a:ext cx="3697357" cy="805071"/>
          </a:xfrm>
          <a:prstGeom prst="rect">
            <a:avLst/>
          </a:prstGeom>
          <a:solidFill>
            <a:srgbClr val="A832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2402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FB27A"/>
        </a:soli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244051" y="512401"/>
            <a:ext cx="3977496" cy="1007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fr-FR" sz="3600" dirty="0">
                <a:solidFill>
                  <a:srgbClr val="A8321B"/>
                </a:solidFill>
                <a:latin typeface="DIN Condensed" pitchFamily="2" charset="0"/>
              </a:rPr>
              <a:t>Avant le Doctorat</a:t>
            </a:r>
            <a:endParaRPr sz="3600" dirty="0">
              <a:solidFill>
                <a:srgbClr val="A8321B"/>
              </a:solidFill>
              <a:latin typeface="DIN Condensed" pitchFamily="2" charset="0"/>
            </a:endParaRP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520BEE48-8241-7F42-AA5D-FA4363DA7964}"/>
              </a:ext>
            </a:extLst>
          </p:cNvPr>
          <p:cNvSpPr/>
          <p:nvPr/>
        </p:nvSpPr>
        <p:spPr>
          <a:xfrm>
            <a:off x="1252429" y="4163159"/>
            <a:ext cx="2345634" cy="2286000"/>
          </a:xfrm>
          <a:prstGeom prst="ellipse">
            <a:avLst/>
          </a:prstGeom>
          <a:solidFill>
            <a:srgbClr val="B6B2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Garamond" panose="02020404030301010803" pitchFamily="18" charset="0"/>
              </a:rPr>
              <a:t>La procédure est entièrement dématérialisée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DAD23A1E-9211-9942-AFC2-4CAC56B2A845}"/>
              </a:ext>
            </a:extLst>
          </p:cNvPr>
          <p:cNvSpPr/>
          <p:nvPr/>
        </p:nvSpPr>
        <p:spPr>
          <a:xfrm>
            <a:off x="3924008" y="3255173"/>
            <a:ext cx="2345634" cy="22860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Garamond" panose="02020404030301010803" pitchFamily="18" charset="0"/>
              </a:rPr>
              <a:t>Rédiger un projet (3-5 pages + biblio)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859C6C35-80AC-EA42-8E5F-267F5B6F9F44}"/>
              </a:ext>
            </a:extLst>
          </p:cNvPr>
          <p:cNvSpPr/>
          <p:nvPr/>
        </p:nvSpPr>
        <p:spPr>
          <a:xfrm>
            <a:off x="6859585" y="4383372"/>
            <a:ext cx="2345634" cy="22860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Garamond" panose="02020404030301010803" pitchFamily="18" charset="0"/>
              </a:rPr>
              <a:t>Remplir son dossier de demande d’inscription sur ADUM</a:t>
            </a: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8DDE4C12-A242-9B40-9FCC-0CC9D88B363F}"/>
              </a:ext>
            </a:extLst>
          </p:cNvPr>
          <p:cNvSpPr/>
          <p:nvPr/>
        </p:nvSpPr>
        <p:spPr>
          <a:xfrm>
            <a:off x="9267166" y="377001"/>
            <a:ext cx="2345634" cy="22860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Garamond" panose="02020404030301010803" pitchFamily="18" charset="0"/>
              </a:rPr>
              <a:t>Consulter le site de l’ED (</a:t>
            </a:r>
            <a:r>
              <a:rPr lang="fr-FR" b="1" dirty="0" err="1">
                <a:latin typeface="Garamond" panose="02020404030301010803" pitchFamily="18" charset="0"/>
              </a:rPr>
              <a:t>allpha</a:t>
            </a:r>
            <a:r>
              <a:rPr lang="fr-FR" b="1" dirty="0">
                <a:latin typeface="Garamond" panose="02020404030301010803" pitchFamily="18" charset="0"/>
              </a:rPr>
              <a:t>/univ-tlse2.fr) rubrique info admin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8542CA36-8CDC-D942-8280-AB42F973ADEE}"/>
              </a:ext>
            </a:extLst>
          </p:cNvPr>
          <p:cNvSpPr/>
          <p:nvPr/>
        </p:nvSpPr>
        <p:spPr>
          <a:xfrm>
            <a:off x="9614451" y="3534355"/>
            <a:ext cx="2345634" cy="2286000"/>
          </a:xfrm>
          <a:prstGeom prst="ellipse">
            <a:avLst/>
          </a:prstGeom>
          <a:solidFill>
            <a:srgbClr val="A832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Garamond" panose="02020404030301010803" pitchFamily="18" charset="0"/>
              </a:rPr>
              <a:t>Recueillir les signatures des directeurs et du laboratoire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26E7F2FD-8278-B94E-8E92-D3F92AEA17C7}"/>
              </a:ext>
            </a:extLst>
          </p:cNvPr>
          <p:cNvSpPr/>
          <p:nvPr/>
        </p:nvSpPr>
        <p:spPr>
          <a:xfrm>
            <a:off x="4221548" y="377000"/>
            <a:ext cx="2554525" cy="2558639"/>
          </a:xfrm>
          <a:prstGeom prst="ellipse">
            <a:avLst/>
          </a:prstGeom>
          <a:solidFill>
            <a:srgbClr val="A832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Garamond" panose="02020404030301010803" pitchFamily="18" charset="0"/>
              </a:rPr>
              <a:t>Trouver un sujet de recherche</a:t>
            </a: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95584B32-7231-E14D-87F9-1171164987AA}"/>
              </a:ext>
            </a:extLst>
          </p:cNvPr>
          <p:cNvSpPr/>
          <p:nvPr/>
        </p:nvSpPr>
        <p:spPr>
          <a:xfrm>
            <a:off x="6776074" y="1777839"/>
            <a:ext cx="2345634" cy="2286000"/>
          </a:xfrm>
          <a:prstGeom prst="ellipse">
            <a:avLst/>
          </a:prstGeom>
          <a:solidFill>
            <a:srgbClr val="B6B2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Garamond" panose="02020404030301010803" pitchFamily="18" charset="0"/>
              </a:rPr>
              <a:t>Trouver </a:t>
            </a:r>
            <a:r>
              <a:rPr lang="fr-FR" b="1" dirty="0" err="1">
                <a:latin typeface="Garamond" panose="02020404030301010803" pitchFamily="18" charset="0"/>
              </a:rPr>
              <a:t>un•e</a:t>
            </a:r>
            <a:r>
              <a:rPr lang="fr-FR" b="1" dirty="0">
                <a:latin typeface="Garamond" panose="02020404030301010803" pitchFamily="18" charset="0"/>
              </a:rPr>
              <a:t> </a:t>
            </a:r>
            <a:r>
              <a:rPr lang="fr-FR" b="1" dirty="0" err="1">
                <a:latin typeface="Garamond" panose="02020404030301010803" pitchFamily="18" charset="0"/>
              </a:rPr>
              <a:t>encadrant•e</a:t>
            </a:r>
            <a:endParaRPr lang="fr-FR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184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1500</Words>
  <Application>Microsoft Macintosh PowerPoint</Application>
  <PresentationFormat>Grand écran</PresentationFormat>
  <Paragraphs>217</Paragraphs>
  <Slides>26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33" baseType="lpstr">
      <vt:lpstr>Arial</vt:lpstr>
      <vt:lpstr>Calibri</vt:lpstr>
      <vt:lpstr>Calibri Light</vt:lpstr>
      <vt:lpstr>DIN Condensed</vt:lpstr>
      <vt:lpstr>Garamond</vt:lpstr>
      <vt:lpstr>Wingdings</vt:lpstr>
      <vt:lpstr>Thème Office</vt:lpstr>
      <vt:lpstr>Présentation PowerPoint</vt:lpstr>
      <vt:lpstr>Présentation PowerPoint</vt:lpstr>
      <vt:lpstr>Des raisons multiples…</vt:lpstr>
      <vt:lpstr>Présentation PowerPoint</vt:lpstr>
      <vt:lpstr>ALLPH@, en quelques chiffres, c’est…</vt:lpstr>
      <vt:lpstr>Présentation PowerPoint</vt:lpstr>
      <vt:lpstr>Faire un doctorat,  c’est…</vt:lpstr>
      <vt:lpstr>Présentation PowerPoint</vt:lpstr>
      <vt:lpstr>Avant le Doctorat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Des doctorant•e•s dans toutes les instances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Claire Anchordoqui</dc:creator>
  <cp:lastModifiedBy>Claire Anchordoqui</cp:lastModifiedBy>
  <cp:revision>28</cp:revision>
  <dcterms:created xsi:type="dcterms:W3CDTF">2021-03-29T14:02:54Z</dcterms:created>
  <dcterms:modified xsi:type="dcterms:W3CDTF">2022-03-25T07:53:44Z</dcterms:modified>
</cp:coreProperties>
</file>