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7A"/>
    <a:srgbClr val="A8321B"/>
    <a:srgbClr val="B6B294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96"/>
    <p:restoredTop sz="95846"/>
  </p:normalViewPr>
  <p:slideViewPr>
    <p:cSldViewPr snapToGrid="0" snapToObjects="1">
      <p:cViewPr varScale="1">
        <p:scale>
          <a:sx n="107" d="100"/>
          <a:sy n="107" d="100"/>
        </p:scale>
        <p:origin x="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3F052-928C-E644-BDAD-BBEFA8D23978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9373-4F0C-F54E-8AAB-F520C1E84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63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0e662e8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0e662e8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0e662e8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0e662e8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089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0e662e8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0e662e8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99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0e662e8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0e662e8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660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00e662e88_0_8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00e662e88_0_8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0e662e88_0_8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0e662e88_0_8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593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8A7DD-90B5-D341-9412-4C377B55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7332A9-F511-D84E-ABA9-B52D06193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26CDD1-9E5A-A942-BB0E-EFFCD9AC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BE0EBC-96A8-4C41-A283-C9A0F100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87A046-21D1-234A-92F2-75C8146C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9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08D71-1E4A-8C42-A698-AC5728AB0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1B906B-FA3B-0B4A-AAE2-BE7A69D46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0828D-5F1C-0A4A-BB1B-575C2874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81BB1F-13C0-CD44-9187-E921B593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D85CBA-2C37-5F4A-A724-B81110FC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22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7FD9AB-459A-834F-BCB5-303A6D893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696C35-32C7-3A4A-AF30-5DDD341AE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1F76A-2E0D-DE45-90DA-C120038D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ADDE6F-32F1-5148-8428-72636EAE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F6827-DCFD-6048-990A-04F1B76E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30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3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EF641-1176-F141-BED5-D0EDA6F8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163B02-BC5A-5946-A6DC-A97209F2F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5DFF09-B57E-7A4C-B62E-CCD2A00C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75A90B-BE55-DE41-A9D2-4FDEFCB5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98CB73-9124-DD45-ACF5-B9876A63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3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37852-90CF-884C-9966-305538E0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531957-86D4-0C49-9589-1D93EEC56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86A347-E155-0447-957F-7E952D8D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88A90E-0469-944A-BF5E-BB44EE7B8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D2B8A4-BA32-F64A-85CB-405A5908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79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1FD9C-E5E7-6449-934D-0AFE9150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DF7828-2D05-5947-983A-FCF39FB23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BEEC24-9742-624A-80EB-2B4A6F334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878A45-C7FE-1843-9C45-BF2214AC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C94ECF-FA8F-7148-AAC1-6DA57EBC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57E688-E379-CC49-8BC6-EBF76517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7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7E579-0C50-154A-872D-AB6BB431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240751-2D92-FE48-B9E3-D1562A06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FAE808-E35B-F44F-AE57-5BD6B61C8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82D35A-2AD3-1A40-B61F-B04D15B9B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675AC3-B830-E84B-AE6B-E14204824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659147-6301-F841-AD2E-7B09F66D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476B00-7626-7E4B-85A5-5E4CF85C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564496-449F-7B41-91C0-5F6F46DE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8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E9191-34E8-D442-A32B-BC43FDFE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BAF992-6F46-DC46-9BF6-2D659F0A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2B7816-B69C-CB41-BD44-A78D8E1A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A220E2-7CB1-FC47-854C-A678AD4C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9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A25F41-CC66-3C44-9165-A6CE2968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420315-B7BA-F640-92CB-178AD0AD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15EC63-A634-C247-A58B-CE9DA637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9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36609-7CF6-BE43-AF32-CEF32301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8630E7-4488-8847-BADE-1406B33B0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798897-59BA-B446-8E11-19ED6A202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205A7-5BD2-064C-BA92-C0F517E3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3F0BAA-9C50-8C42-8616-9EF95099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8B5069-C60C-3649-9954-1D602C8C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28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E4C51-954C-934E-8F19-82A67AAE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CE3568-B6A1-0A4D-AD8A-1BC518C27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60E1A8-E10F-484F-A23B-398045C60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51BBED-7D7E-074E-9D30-AC892804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320069-87AE-6B40-836D-AC85AE0A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D93DF0-2B05-B244-AD4E-508BEA24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0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ED8520-F20E-3C4E-B77A-38AE37B4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25E744-804D-6D44-A1F7-AAFB6217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900A8-C7B7-524F-810C-6C807D82A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076B-77A7-5A4B-A1BD-6824C987BA19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E12D75-C9CE-3548-B3BC-A070E3786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176272-6AC3-4447-8C00-B939CAC30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9B9-5E1A-4A4A-AE98-AB9FF8A282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3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3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C889EAF9-88DB-4648-A1E9-14FECDA66DD3}"/>
              </a:ext>
            </a:extLst>
          </p:cNvPr>
          <p:cNvSpPr/>
          <p:nvPr/>
        </p:nvSpPr>
        <p:spPr>
          <a:xfrm>
            <a:off x="3235187" y="193812"/>
            <a:ext cx="5721626" cy="5635486"/>
          </a:xfrm>
          <a:prstGeom prst="ellipse">
            <a:avLst/>
          </a:prstGeom>
          <a:blipFill dpi="0" rotWithShape="1">
            <a:blip r:embed="rId2">
              <a:alphaModFix amt="58000"/>
            </a:blip>
            <a:srcRect/>
            <a:stretch>
              <a:fillRect l="-45000" t="-15000" r="-7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E0D2988-F03D-E847-B7B9-D4E41F046B43}"/>
              </a:ext>
            </a:extLst>
          </p:cNvPr>
          <p:cNvSpPr txBox="1"/>
          <p:nvPr/>
        </p:nvSpPr>
        <p:spPr>
          <a:xfrm>
            <a:off x="1831181" y="1734282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RÉUNION D’INFORMATION SUR LE DOCTORAT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B3B206-BE1D-1A45-A29E-A187D501E850}"/>
              </a:ext>
            </a:extLst>
          </p:cNvPr>
          <p:cNvSpPr/>
          <p:nvPr/>
        </p:nvSpPr>
        <p:spPr>
          <a:xfrm>
            <a:off x="0" y="6003235"/>
            <a:ext cx="12192000" cy="854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8853EB0-6FBE-2243-9DAF-C2A4B0A9B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007" y="6097583"/>
            <a:ext cx="739178" cy="77035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A127120-E66D-5C41-97AF-58109B4545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963" y="6151217"/>
            <a:ext cx="1117600" cy="5588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1EDB7DE-8920-9646-9970-4CB24929DD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7514075" y="6120938"/>
            <a:ext cx="1209813" cy="61935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FFCB391B-97E7-6E4D-B1F8-98A086BE8144}"/>
              </a:ext>
            </a:extLst>
          </p:cNvPr>
          <p:cNvSpPr txBox="1"/>
          <p:nvPr/>
        </p:nvSpPr>
        <p:spPr>
          <a:xfrm>
            <a:off x="2040834" y="4155568"/>
            <a:ext cx="8110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Garamond" panose="02020404030301010803" pitchFamily="18" charset="0"/>
              </a:rPr>
              <a:t>École Doctorale ALLPH@</a:t>
            </a:r>
          </a:p>
          <a:p>
            <a:pPr algn="ctr"/>
            <a:r>
              <a:rPr lang="fr-FR" sz="3600" dirty="0">
                <a:solidFill>
                  <a:schemeClr val="bg1"/>
                </a:solidFill>
                <a:latin typeface="Garamond" panose="02020404030301010803" pitchFamily="18" charset="0"/>
              </a:rPr>
              <a:t>22 mars 2022</a:t>
            </a:r>
          </a:p>
        </p:txBody>
      </p:sp>
    </p:spTree>
    <p:extLst>
      <p:ext uri="{BB962C8B-B14F-4D97-AF65-F5344CB8AC3E}">
        <p14:creationId xmlns:p14="http://schemas.microsoft.com/office/powerpoint/2010/main" val="343704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LES </a:t>
            </a:r>
          </a:p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FINANCEMENTS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445565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746435" y="3607903"/>
            <a:ext cx="3445565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91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C479DB6-9759-4A4A-947B-F9799596C963}"/>
              </a:ext>
            </a:extLst>
          </p:cNvPr>
          <p:cNvSpPr/>
          <p:nvPr/>
        </p:nvSpPr>
        <p:spPr>
          <a:xfrm>
            <a:off x="3" y="4708649"/>
            <a:ext cx="12191997" cy="510236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Possible de se présenter plusieurs fois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F49127-7636-2D42-B399-37FAC25D7A73}"/>
              </a:ext>
            </a:extLst>
          </p:cNvPr>
          <p:cNvSpPr/>
          <p:nvPr/>
        </p:nvSpPr>
        <p:spPr>
          <a:xfrm>
            <a:off x="-13253" y="4041053"/>
            <a:ext cx="12191998" cy="510236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Seule condition : ne pas être déjà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inscrit.e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en doctorat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DB4E70-2F73-024F-86FF-986B9531603E}"/>
              </a:ext>
            </a:extLst>
          </p:cNvPr>
          <p:cNvSpPr/>
          <p:nvPr/>
        </p:nvSpPr>
        <p:spPr>
          <a:xfrm>
            <a:off x="0" y="3375557"/>
            <a:ext cx="12191998" cy="51023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1 684 € brut (sans charge d’enseignement) | 2 024 € brut (avec charge d’enseignement)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1" y="2705591"/>
            <a:ext cx="12191999" cy="510236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CDD de 3 ans (ouvrant droits au chômage à l’UT2J)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04729" y="87343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CDU - Contrat Doctoral Unique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374558-7E0D-3040-8601-23A1DAE26280}"/>
              </a:ext>
            </a:extLst>
          </p:cNvPr>
          <p:cNvSpPr/>
          <p:nvPr/>
        </p:nvSpPr>
        <p:spPr>
          <a:xfrm>
            <a:off x="-13253" y="5984566"/>
            <a:ext cx="12205253" cy="718409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>
              <a:spcBef>
                <a:spcPts val="1600"/>
              </a:spcBef>
              <a:buSzPts val="1800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Décret du 23/04/2009 relatif aux doctorants en CDU et du 25/05/2016 sur les études doctorales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E37F5D-B73C-F041-93B3-7AE06DD0700E}"/>
              </a:ext>
            </a:extLst>
          </p:cNvPr>
          <p:cNvSpPr/>
          <p:nvPr/>
        </p:nvSpPr>
        <p:spPr>
          <a:xfrm>
            <a:off x="-13253" y="5372014"/>
            <a:ext cx="12178744" cy="51023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Pour ALLPH@ : 10 contrats (9 UT2J + 1 UPS) en 2021</a:t>
            </a:r>
          </a:p>
        </p:txBody>
      </p:sp>
    </p:spTree>
    <p:extLst>
      <p:ext uri="{BB962C8B-B14F-4D97-AF65-F5344CB8AC3E}">
        <p14:creationId xmlns:p14="http://schemas.microsoft.com/office/powerpoint/2010/main" val="161246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04729" y="87343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CDU - Contrat Doctoral Unique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4A5806-B57F-EC4F-AD05-7D593A5E1CE2}"/>
              </a:ext>
            </a:extLst>
          </p:cNvPr>
          <p:cNvSpPr/>
          <p:nvPr/>
        </p:nvSpPr>
        <p:spPr>
          <a:xfrm>
            <a:off x="629478" y="2146852"/>
            <a:ext cx="5241234" cy="4432852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600" lvl="0" algn="ctr">
              <a:spcBef>
                <a:spcPts val="1000"/>
              </a:spcBef>
              <a:buSzPts val="2000"/>
            </a:pPr>
            <a:r>
              <a:rPr lang="fr-FR" sz="3600" dirty="0">
                <a:solidFill>
                  <a:schemeClr val="bg1"/>
                </a:solidFill>
                <a:latin typeface="DIN Condensed" pitchFamily="2" charset="0"/>
              </a:rPr>
              <a:t>COMMENT POSTULER ?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Être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choisi</a:t>
            </a:r>
            <a:r>
              <a:rPr lang="fr-FR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•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e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comme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candidat</a:t>
            </a:r>
            <a:r>
              <a:rPr lang="fr-FR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•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e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par son laboratoire (celui du directeur ou de la directrice de recherche)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Conditions de sélection des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candidat•e•s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différents selon les labos =&gt; se renseigner !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Auditions ED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fr-FR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205D9-628C-C54C-85D7-6E9F68480B76}"/>
              </a:ext>
            </a:extLst>
          </p:cNvPr>
          <p:cNvSpPr/>
          <p:nvPr/>
        </p:nvSpPr>
        <p:spPr>
          <a:xfrm>
            <a:off x="6321287" y="2146852"/>
            <a:ext cx="5441222" cy="4432852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fr-FR" sz="1100" dirty="0">
              <a:solidFill>
                <a:schemeClr val="bg2"/>
              </a:solidFill>
            </a:endParaRPr>
          </a:p>
          <a:p>
            <a:pPr marL="101600" lvl="0" algn="ctr">
              <a:spcBef>
                <a:spcPts val="1000"/>
              </a:spcBef>
              <a:buSzPts val="2000"/>
            </a:pPr>
            <a:r>
              <a:rPr lang="fr-FR" sz="3600" dirty="0">
                <a:solidFill>
                  <a:schemeClr val="bg1"/>
                </a:solidFill>
                <a:latin typeface="DIN Condensed" pitchFamily="2" charset="0"/>
              </a:rPr>
              <a:t>CALENDRIER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Date limite de soutenance du Master 2 : 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vendredi 24 juin 2022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Retour des dossiers au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SEDoc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(D150B) :  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avant lundi 27 juin midi (délai de rigueur)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Auditions : 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lundi 4 juillet (en salle D29 - MDR)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Résultats : 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mardi 5 juillet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858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C479DB6-9759-4A4A-947B-F9799596C963}"/>
              </a:ext>
            </a:extLst>
          </p:cNvPr>
          <p:cNvSpPr/>
          <p:nvPr/>
        </p:nvSpPr>
        <p:spPr>
          <a:xfrm>
            <a:off x="3" y="4708649"/>
            <a:ext cx="12191997" cy="510236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Un exemplaire du Mémoire de M2 (note minimale requise = 14)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F49127-7636-2D42-B399-37FAC25D7A73}"/>
              </a:ext>
            </a:extLst>
          </p:cNvPr>
          <p:cNvSpPr/>
          <p:nvPr/>
        </p:nvSpPr>
        <p:spPr>
          <a:xfrm>
            <a:off x="-13253" y="4041053"/>
            <a:ext cx="12191998" cy="51023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Projet de recherche (3 à 5 pages max)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DB4E70-2F73-024F-86FF-986B9531603E}"/>
              </a:ext>
            </a:extLst>
          </p:cNvPr>
          <p:cNvSpPr/>
          <p:nvPr/>
        </p:nvSpPr>
        <p:spPr>
          <a:xfrm>
            <a:off x="0" y="3040574"/>
            <a:ext cx="12191998" cy="845219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Lettre du-des (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co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)directeur(s) de thèse justifiant de l’argumentaire scientifique + signée par le directeur ou la directrice de l’unité de recherche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1" y="2377209"/>
            <a:ext cx="12191999" cy="510236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CV + lettre de motivation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215167" y="569299"/>
            <a:ext cx="9382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CDU – Le dossier</a:t>
            </a:r>
          </a:p>
          <a:p>
            <a:pPr algn="ctr"/>
            <a:r>
              <a:rPr lang="fr-FR" sz="2000" b="1" dirty="0">
                <a:latin typeface="Garamond" panose="02020404030301010803" pitchFamily="18" charset="0"/>
              </a:rPr>
              <a:t>Un mémento est en ligne sur le site web de l’ED ALLPH@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374558-7E0D-3040-8601-23A1DAE26280}"/>
              </a:ext>
            </a:extLst>
          </p:cNvPr>
          <p:cNvSpPr/>
          <p:nvPr/>
        </p:nvSpPr>
        <p:spPr>
          <a:xfrm>
            <a:off x="0" y="6035379"/>
            <a:ext cx="12192000" cy="51023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algn="ctr">
              <a:spcBef>
                <a:spcPts val="1600"/>
              </a:spcBef>
              <a:buSzPts val="1800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Autres documents pertinents (convocations, résultats de concours, etc.)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E37F5D-B73C-F041-93B3-7AE06DD0700E}"/>
              </a:ext>
            </a:extLst>
          </p:cNvPr>
          <p:cNvSpPr/>
          <p:nvPr/>
        </p:nvSpPr>
        <p:spPr>
          <a:xfrm>
            <a:off x="-13253" y="5372014"/>
            <a:ext cx="12178744" cy="510236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Copies de tous les relevés de notes universitaires + celui du M2</a:t>
            </a:r>
          </a:p>
        </p:txBody>
      </p:sp>
    </p:spTree>
    <p:extLst>
      <p:ext uri="{BB962C8B-B14F-4D97-AF65-F5344CB8AC3E}">
        <p14:creationId xmlns:p14="http://schemas.microsoft.com/office/powerpoint/2010/main" val="19958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04729" y="87343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CDU – Les conditions de recrutement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4A5806-B57F-EC4F-AD05-7D593A5E1CE2}"/>
              </a:ext>
            </a:extLst>
          </p:cNvPr>
          <p:cNvSpPr/>
          <p:nvPr/>
        </p:nvSpPr>
        <p:spPr>
          <a:xfrm>
            <a:off x="629478" y="2146852"/>
            <a:ext cx="5241234" cy="4432852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600" lvl="0" algn="ctr">
              <a:spcBef>
                <a:spcPts val="1000"/>
              </a:spcBef>
              <a:buSzPts val="2000"/>
            </a:pPr>
            <a:r>
              <a:rPr lang="fr-FR" sz="3600" dirty="0">
                <a:solidFill>
                  <a:schemeClr val="bg1"/>
                </a:solidFill>
                <a:latin typeface="DIN Condensed" pitchFamily="2" charset="0"/>
              </a:rPr>
              <a:t>CRITÈRES DE SÉLECTION DE L’ED</a:t>
            </a:r>
          </a:p>
          <a:p>
            <a:pPr marL="101600" lvl="0" algn="ctr">
              <a:spcBef>
                <a:spcPts val="1000"/>
              </a:spcBef>
              <a:buSzPts val="2000"/>
            </a:pPr>
            <a:endParaRPr lang="fr-FR" sz="3600" dirty="0">
              <a:solidFill>
                <a:schemeClr val="bg1"/>
              </a:solidFill>
              <a:latin typeface="DIN Condensed" pitchFamily="2" charset="0"/>
            </a:endParaRP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Qualité du dossier 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Qualité du projet et sa faisabilité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Qualité de la présentation orale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Capacité à répondre aux questions</a:t>
            </a:r>
          </a:p>
          <a:p>
            <a:pPr lvl="0"/>
            <a:endParaRPr lang="fr-FR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205D9-628C-C54C-85D7-6E9F68480B76}"/>
              </a:ext>
            </a:extLst>
          </p:cNvPr>
          <p:cNvSpPr/>
          <p:nvPr/>
        </p:nvSpPr>
        <p:spPr>
          <a:xfrm>
            <a:off x="6321287" y="2146852"/>
            <a:ext cx="5241235" cy="4432852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fr-FR" sz="1100" dirty="0">
              <a:solidFill>
                <a:schemeClr val="bg2"/>
              </a:solidFill>
            </a:endParaRPr>
          </a:p>
          <a:p>
            <a:pPr marL="101600" lvl="0" algn="ctr">
              <a:spcBef>
                <a:spcPts val="1000"/>
              </a:spcBef>
              <a:buSzPts val="2000"/>
            </a:pPr>
            <a:r>
              <a:rPr lang="fr-FR" sz="3600" dirty="0">
                <a:solidFill>
                  <a:schemeClr val="bg1"/>
                </a:solidFill>
                <a:latin typeface="DIN Condensed" pitchFamily="2" charset="0"/>
              </a:rPr>
              <a:t>DÉROULEMENT DE L’AUDITION</a:t>
            </a:r>
          </a:p>
          <a:p>
            <a:pPr marL="101600" lvl="0" algn="ctr">
              <a:spcBef>
                <a:spcPts val="1000"/>
              </a:spcBef>
              <a:buSzPts val="2000"/>
            </a:pPr>
            <a:endParaRPr lang="fr-FR" sz="3600" dirty="0">
              <a:solidFill>
                <a:schemeClr val="bg1"/>
              </a:solidFill>
              <a:latin typeface="DIN Condensed" pitchFamily="2" charset="0"/>
            </a:endParaRP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10 min de présentation 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10 min de questions (sauf directeur ou directrice et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doctorant·e·s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élu·e·s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 de votre labo)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Présentation diaporama possible (sur clé USB au moment de l’audition)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843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F49127-7636-2D42-B399-37FAC25D7A73}"/>
              </a:ext>
            </a:extLst>
          </p:cNvPr>
          <p:cNvSpPr/>
          <p:nvPr/>
        </p:nvSpPr>
        <p:spPr>
          <a:xfrm>
            <a:off x="-13253" y="4938828"/>
            <a:ext cx="12191998" cy="176014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Généralement appréciées :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La connaissance des thématiques de recherche de votre laboratoire </a:t>
            </a:r>
            <a:b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=&gt; s’inscrire dans une équipe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Une présentation “dynamique” =&gt; les chercheurs doivent communiquer régulièrement en public ! Mieux vaut être à l’aise à l’oral.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DB4E70-2F73-024F-86FF-986B9531603E}"/>
              </a:ext>
            </a:extLst>
          </p:cNvPr>
          <p:cNvSpPr/>
          <p:nvPr/>
        </p:nvSpPr>
        <p:spPr>
          <a:xfrm>
            <a:off x="0" y="2618033"/>
            <a:ext cx="12191998" cy="2167529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Des points à ne pas négliger dans le projet de thèse :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Méthodologie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Corpus d’étude circonscrit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Faisabilité ! (attention aux sujets trop vastes, aux corpus trop importants, mais aussi aux terrains trop compliqués à mettre en place =&gt; financements à anticiper !)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1" y="1954531"/>
            <a:ext cx="12191999" cy="510236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Ne pas se laisser impressionner par la configuration de l’audition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04729" y="365339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QUELQUES CONSEILS…</a:t>
            </a:r>
          </a:p>
        </p:txBody>
      </p:sp>
    </p:spTree>
    <p:extLst>
      <p:ext uri="{BB962C8B-B14F-4D97-AF65-F5344CB8AC3E}">
        <p14:creationId xmlns:p14="http://schemas.microsoft.com/office/powerpoint/2010/main" val="2934023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-1" y="1325880"/>
            <a:ext cx="12192001" cy="2351598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Appels à projet avec CDU ou bourses à la clé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Exemples :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2 CDU “genre” à la Sorbonne toutes disciplines (possibilité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co-direction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2 bourses de début de thèse (1 an) Université de Bâle (Suisse)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5 CDU avec des écoles françaises à l’étranger (jusqu’au 2 mai)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Campagne Institut des Amériques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04727" y="137276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DES CONTRATS HORS UT2J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D24E9-612B-DC4D-9D02-FBD118ECA95E}"/>
              </a:ext>
            </a:extLst>
          </p:cNvPr>
          <p:cNvSpPr/>
          <p:nvPr/>
        </p:nvSpPr>
        <p:spPr>
          <a:xfrm>
            <a:off x="0" y="3850419"/>
            <a:ext cx="12192001" cy="502920"/>
          </a:xfrm>
          <a:prstGeom prst="rect">
            <a:avLst/>
          </a:prstGeom>
          <a:solidFill>
            <a:srgbClr val="8FB2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Voir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Fabula.org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(Rubrique “Postes”),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Calenda.org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(Rubrique “Bourse, prix et emploi”)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0C4D01-29B6-9943-9F91-6F21D1CE3A90}"/>
              </a:ext>
            </a:extLst>
          </p:cNvPr>
          <p:cNvSpPr/>
          <p:nvPr/>
        </p:nvSpPr>
        <p:spPr>
          <a:xfrm>
            <a:off x="0" y="4526280"/>
            <a:ext cx="12192001" cy="502920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Voir les Fondations, la Région, etc.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9F7A85-CD37-FE4A-87BD-E8CB8EBD1636}"/>
              </a:ext>
            </a:extLst>
          </p:cNvPr>
          <p:cNvSpPr/>
          <p:nvPr/>
        </p:nvSpPr>
        <p:spPr>
          <a:xfrm>
            <a:off x="0" y="5202141"/>
            <a:ext cx="12192001" cy="502920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Campagne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Legifrance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(en partenariat avec les Ambassades)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E1626-3D08-1142-998C-2F14C2E2D9F0}"/>
              </a:ext>
            </a:extLst>
          </p:cNvPr>
          <p:cNvSpPr/>
          <p:nvPr/>
        </p:nvSpPr>
        <p:spPr>
          <a:xfrm>
            <a:off x="-3" y="5878002"/>
            <a:ext cx="12192001" cy="820972"/>
          </a:xfrm>
          <a:prstGeom prst="rect">
            <a:avLst/>
          </a:prstGeom>
          <a:solidFill>
            <a:srgbClr val="8FB2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Règle générale : être actif/active ! Chercher et demander pour avoir l’information (internet, directeur, autres chercheurs, instances gouvernementales, etc.)</a:t>
            </a:r>
          </a:p>
        </p:txBody>
      </p:sp>
    </p:spTree>
    <p:extLst>
      <p:ext uri="{BB962C8B-B14F-4D97-AF65-F5344CB8AC3E}">
        <p14:creationId xmlns:p14="http://schemas.microsoft.com/office/powerpoint/2010/main" val="127998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-1" y="1889098"/>
            <a:ext cx="12192001" cy="1788380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4 acteurs associés :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l’entreprise / la collectivité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 laboratoire de recherche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le/la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doctorant·e</a:t>
            </a:r>
            <a:endParaRPr lang="fr-FR" sz="24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l’ANRT (Agence nationale Recherche Technologie)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506892" y="0"/>
            <a:ext cx="111782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CIFRE - Conventions industrielles de formation par la recherche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D24E9-612B-DC4D-9D02-FBD118ECA95E}"/>
              </a:ext>
            </a:extLst>
          </p:cNvPr>
          <p:cNvSpPr/>
          <p:nvPr/>
        </p:nvSpPr>
        <p:spPr>
          <a:xfrm>
            <a:off x="0" y="3784821"/>
            <a:ext cx="12192001" cy="502920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CDD de 3 ans | 1 957 € brut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0C4D01-29B6-9943-9F91-6F21D1CE3A90}"/>
              </a:ext>
            </a:extLst>
          </p:cNvPr>
          <p:cNvSpPr/>
          <p:nvPr/>
        </p:nvSpPr>
        <p:spPr>
          <a:xfrm>
            <a:off x="0" y="4395084"/>
            <a:ext cx="12192001" cy="502920"/>
          </a:xfrm>
          <a:prstGeom prst="rect">
            <a:avLst/>
          </a:prstGeom>
          <a:solidFill>
            <a:srgbClr val="8FB2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Temps partagé entre l’entreprise et le laboratoire de recherche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9F7A85-CD37-FE4A-87BD-E8CB8EBD1636}"/>
              </a:ext>
            </a:extLst>
          </p:cNvPr>
          <p:cNvSpPr/>
          <p:nvPr/>
        </p:nvSpPr>
        <p:spPr>
          <a:xfrm>
            <a:off x="0" y="5005347"/>
            <a:ext cx="12192001" cy="502920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Instruction du dossier toute l’année (3 mois de délai environ)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E1626-3D08-1142-998C-2F14C2E2D9F0}"/>
              </a:ext>
            </a:extLst>
          </p:cNvPr>
          <p:cNvSpPr/>
          <p:nvPr/>
        </p:nvSpPr>
        <p:spPr>
          <a:xfrm>
            <a:off x="-3" y="5615610"/>
            <a:ext cx="12192001" cy="1083364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Dépôt du dossier dans la limite des 9 mois suivant l’inscription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FAQ : http://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www.anrt.asso.fr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/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fr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/questions-reponses-7782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Conseils : http://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www.anrt.asso.fr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/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fr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/preparer-sa-cifre-7845</a:t>
            </a:r>
          </a:p>
        </p:txBody>
      </p:sp>
    </p:spTree>
    <p:extLst>
      <p:ext uri="{BB962C8B-B14F-4D97-AF65-F5344CB8AC3E}">
        <p14:creationId xmlns:p14="http://schemas.microsoft.com/office/powerpoint/2010/main" val="187263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21C84DE-74D6-874F-9D44-3E0B0A1FB56D}"/>
              </a:ext>
            </a:extLst>
          </p:cNvPr>
          <p:cNvSpPr/>
          <p:nvPr/>
        </p:nvSpPr>
        <p:spPr>
          <a:xfrm>
            <a:off x="-1" y="2389037"/>
            <a:ext cx="12192001" cy="573818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Pas facile, mais pas toujours le choix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506892" y="663660"/>
            <a:ext cx="111782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TRAVAILLER POUR FINANCER SA THÈSE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D24E9-612B-DC4D-9D02-FBD118ECA95E}"/>
              </a:ext>
            </a:extLst>
          </p:cNvPr>
          <p:cNvSpPr/>
          <p:nvPr/>
        </p:nvSpPr>
        <p:spPr>
          <a:xfrm>
            <a:off x="0" y="3126852"/>
            <a:ext cx="12192001" cy="502920"/>
          </a:xfrm>
          <a:prstGeom prst="rect">
            <a:avLst/>
          </a:prstGeom>
          <a:solidFill>
            <a:srgbClr val="8FB2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Durée officielle de la thèse sans financement dédié : 6 ans maximum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0C4D01-29B6-9943-9F91-6F21D1CE3A90}"/>
              </a:ext>
            </a:extLst>
          </p:cNvPr>
          <p:cNvSpPr/>
          <p:nvPr/>
        </p:nvSpPr>
        <p:spPr>
          <a:xfrm>
            <a:off x="-4" y="3793769"/>
            <a:ext cx="12192001" cy="858739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Possibilité de vacations au sein de l’université (bibliothèques, chaîne d’inscription, enseignement, etc.)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9F7A85-CD37-FE4A-87BD-E8CB8EBD1636}"/>
              </a:ext>
            </a:extLst>
          </p:cNvPr>
          <p:cNvSpPr/>
          <p:nvPr/>
        </p:nvSpPr>
        <p:spPr>
          <a:xfrm>
            <a:off x="-4" y="4816505"/>
            <a:ext cx="12192001" cy="1937137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Charges de cours à l’université :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Obligation d’avoir activité autre + 900h/an ou 300h d’enseignement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Doctorants : 96h/an maximum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41,41€ brut de l’heure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Conditions de recrutement plutôt « opaques » =&gt; demander !</a:t>
            </a:r>
          </a:p>
        </p:txBody>
      </p:sp>
    </p:spTree>
    <p:extLst>
      <p:ext uri="{BB962C8B-B14F-4D97-AF65-F5344CB8AC3E}">
        <p14:creationId xmlns:p14="http://schemas.microsoft.com/office/powerpoint/2010/main" val="728558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3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ÊTRE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DOCTORANT•E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438939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753061" y="3607903"/>
            <a:ext cx="3438939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74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B2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POURQUOI FAIRE UN DOCTORAT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697357" cy="805071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494643" y="3607903"/>
            <a:ext cx="3697357" cy="805071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255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64366" y="53550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8FB27A"/>
                </a:solidFill>
                <a:latin typeface="DIN Condensed" pitchFamily="2" charset="0"/>
              </a:rPr>
              <a:t>QU’EST-CE QU’ON ATTEND DE VOUS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4A5806-B57F-EC4F-AD05-7D593A5E1CE2}"/>
              </a:ext>
            </a:extLst>
          </p:cNvPr>
          <p:cNvSpPr/>
          <p:nvPr/>
        </p:nvSpPr>
        <p:spPr>
          <a:xfrm>
            <a:off x="629478" y="2146852"/>
            <a:ext cx="3604592" cy="4432852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600" lvl="0" algn="ctr">
              <a:spcBef>
                <a:spcPts val="1000"/>
              </a:spcBef>
              <a:buSzPts val="2000"/>
            </a:pPr>
            <a:r>
              <a:rPr lang="fr-FR" sz="3200" dirty="0">
                <a:latin typeface="DIN Condensed" pitchFamily="2" charset="0"/>
              </a:rPr>
              <a:t>LES ATTENTES DE VOTRE DIRECTEUR·ICE :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Que vous l’impliquiez dans vos recherches (difficile d’encadrer sans matière à examiner)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Que vous finissiez votre thèse  | “Une bonne thèse est une thèse soutenue”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205D9-628C-C54C-85D7-6E9F68480B76}"/>
              </a:ext>
            </a:extLst>
          </p:cNvPr>
          <p:cNvSpPr/>
          <p:nvPr/>
        </p:nvSpPr>
        <p:spPr>
          <a:xfrm>
            <a:off x="4353340" y="2126974"/>
            <a:ext cx="3604592" cy="4432852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600" lvl="0" algn="ctr">
              <a:spcBef>
                <a:spcPts val="1000"/>
              </a:spcBef>
              <a:buSzPts val="2000"/>
            </a:pPr>
            <a:r>
              <a:rPr lang="fr-FR" sz="3200" dirty="0">
                <a:solidFill>
                  <a:schemeClr val="bg1"/>
                </a:solidFill>
                <a:latin typeface="DIN Condensed" pitchFamily="2" charset="0"/>
              </a:rPr>
              <a:t>LES ATTENTES DE LA RECHERCHE :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Une recherche originale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Le respect pour le travail des autres </a:t>
            </a:r>
          </a:p>
          <a:p>
            <a:pPr marL="444500" lvl="0" indent="-342900">
              <a:spcBef>
                <a:spcPts val="1000"/>
              </a:spcBef>
              <a:buSzPts val="2000"/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Valorisation et diffusion de vos recherches (communications, publications, etc.)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9B53E-9A0F-A84F-9850-A03670AACC30}"/>
              </a:ext>
            </a:extLst>
          </p:cNvPr>
          <p:cNvSpPr/>
          <p:nvPr/>
        </p:nvSpPr>
        <p:spPr>
          <a:xfrm>
            <a:off x="8077202" y="2126974"/>
            <a:ext cx="3604592" cy="4432852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3200" dirty="0">
                <a:solidFill>
                  <a:schemeClr val="bg1"/>
                </a:solidFill>
                <a:latin typeface="DIN Condensed" pitchFamily="2" charset="0"/>
              </a:rPr>
              <a:t>LES ATTENTES DE VOS COLLÈGUES :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Participation à la vie de votre unité de recherche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Participation à la vie de votre École doctorale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Un peu de dynamisme, d’implication et que vous soyez parfois force de proposition</a:t>
            </a:r>
          </a:p>
          <a:p>
            <a:pPr lvl="0"/>
            <a:endParaRPr lang="fr-FR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4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667" y="258534"/>
            <a:ext cx="10365800" cy="640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3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64366" y="53550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DIN Condensed" pitchFamily="2" charset="0"/>
              </a:rPr>
              <a:t>LES QUALITÉS DU/DE LA DOCTORANT•E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AB6B52-B6B4-B44A-BF70-FB2D82DD78C8}"/>
              </a:ext>
            </a:extLst>
          </p:cNvPr>
          <p:cNvSpPr txBox="1"/>
          <p:nvPr/>
        </p:nvSpPr>
        <p:spPr>
          <a:xfrm>
            <a:off x="291548" y="1701187"/>
            <a:ext cx="234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Polyvalence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Autonomie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Fiabilité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2724A4-E0AD-B245-ADF0-1B20749E85C4}"/>
              </a:ext>
            </a:extLst>
          </p:cNvPr>
          <p:cNvSpPr txBox="1"/>
          <p:nvPr/>
        </p:nvSpPr>
        <p:spPr>
          <a:xfrm>
            <a:off x="1133060" y="3584303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Capacités d’analyse critique 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Capacités rédactionnelles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Compétences orales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4C83D43-317F-4545-B736-CCE221937501}"/>
              </a:ext>
            </a:extLst>
          </p:cNvPr>
          <p:cNvSpPr txBox="1"/>
          <p:nvPr/>
        </p:nvSpPr>
        <p:spPr>
          <a:xfrm>
            <a:off x="291548" y="5309801"/>
            <a:ext cx="4631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Érudition et curiosité scientifique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Pédagogie et capacité de vulgarisation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E12494-95D9-9449-A590-B5EC420BB8FA}"/>
              </a:ext>
            </a:extLst>
          </p:cNvPr>
          <p:cNvSpPr txBox="1"/>
          <p:nvPr/>
        </p:nvSpPr>
        <p:spPr>
          <a:xfrm>
            <a:off x="2705102" y="2109401"/>
            <a:ext cx="6139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Coordination de groupe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Esprit d’équipe (La recherche ne se fait pas 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seul·e</a:t>
            </a: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 !)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0888E-D5DE-E742-A8DF-D4351CACE6B5}"/>
              </a:ext>
            </a:extLst>
          </p:cNvPr>
          <p:cNvSpPr txBox="1"/>
          <p:nvPr/>
        </p:nvSpPr>
        <p:spPr>
          <a:xfrm>
            <a:off x="7663068" y="3258711"/>
            <a:ext cx="364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Intégrité scientifique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 Prise d’initiative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Dynamisme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C2AA907-21BA-E040-B791-FE82FAAC30F5}"/>
              </a:ext>
            </a:extLst>
          </p:cNvPr>
          <p:cNvSpPr txBox="1"/>
          <p:nvPr/>
        </p:nvSpPr>
        <p:spPr>
          <a:xfrm>
            <a:off x="4967913" y="4459040"/>
            <a:ext cx="364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Bon esprit d’organisation 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Bienveillance</a:t>
            </a:r>
          </a:p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Sociabilité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57F1025-3700-5645-985A-D6FB80E86004}"/>
              </a:ext>
            </a:extLst>
          </p:cNvPr>
          <p:cNvSpPr txBox="1"/>
          <p:nvPr/>
        </p:nvSpPr>
        <p:spPr>
          <a:xfrm>
            <a:off x="8492992" y="5336082"/>
            <a:ext cx="364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Forte capacité de travail</a:t>
            </a:r>
          </a:p>
          <a:p>
            <a:pPr marL="11430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Gestion de projet </a:t>
            </a:r>
          </a:p>
          <a:p>
            <a:pPr marL="11430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 Etc.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B6A9A68-20C9-2E46-B3CB-86FB84EAD25F}"/>
              </a:ext>
            </a:extLst>
          </p:cNvPr>
          <p:cNvSpPr txBox="1"/>
          <p:nvPr/>
        </p:nvSpPr>
        <p:spPr>
          <a:xfrm>
            <a:off x="8492991" y="1920004"/>
            <a:ext cx="3647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ctr">
              <a:buSzPts val="1800"/>
            </a:pPr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  <a:ea typeface="Playfair Display"/>
                <a:cs typeface="Playfair Display"/>
                <a:sym typeface="Playfair Display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832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CD4270B-6DBB-654A-A71B-3906347FCC7F}"/>
              </a:ext>
            </a:extLst>
          </p:cNvPr>
          <p:cNvSpPr txBox="1"/>
          <p:nvPr/>
        </p:nvSpPr>
        <p:spPr>
          <a:xfrm>
            <a:off x="1464366" y="535504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A8321B"/>
                </a:solidFill>
                <a:latin typeface="DIN Condensed" pitchFamily="2" charset="0"/>
              </a:rPr>
              <a:t>DES AVANTAGES INSOUPÇONNÉS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03E73E-3309-C34E-AAE6-4A4856F27F92}"/>
              </a:ext>
            </a:extLst>
          </p:cNvPr>
          <p:cNvSpPr/>
          <p:nvPr/>
        </p:nvSpPr>
        <p:spPr>
          <a:xfrm>
            <a:off x="298175" y="1948070"/>
            <a:ext cx="3816626" cy="4611756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DIN Condensed" pitchFamily="2" charset="0"/>
              </a:rPr>
              <a:t>DES FORMATIONS POUR TOUS LES GOÛTS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Séminaires scientifiques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Formations en langues vivantes (c’est le moment de tenter le quechua !)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Pratiques théâtrales pour l’enseignement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Formations logiciels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Bilan de compétences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Etc.</a:t>
            </a:r>
          </a:p>
          <a:p>
            <a:pPr algn="ctr"/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09E1A-9026-064B-B2CF-1E7654AEB8FB}"/>
              </a:ext>
            </a:extLst>
          </p:cNvPr>
          <p:cNvSpPr/>
          <p:nvPr/>
        </p:nvSpPr>
        <p:spPr>
          <a:xfrm>
            <a:off x="4333460" y="1948070"/>
            <a:ext cx="3670853" cy="4611756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3200" b="1" dirty="0">
                <a:latin typeface="DIN Condensed" pitchFamily="2" charset="0"/>
              </a:rPr>
              <a:t>PARTICIPER À DES ÉVÈNEMENTS SCIENTIFIQUES</a:t>
            </a:r>
            <a:endParaRPr lang="fr" sz="2400" b="1" dirty="0">
              <a:latin typeface="DIN Condensed" pitchFamily="2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" sz="2400" dirty="0">
                <a:latin typeface="Garamond" panose="02020404030301010803" pitchFamily="18" charset="0"/>
              </a:rPr>
              <a:t>Rencontrer </a:t>
            </a:r>
            <a:r>
              <a:rPr lang="fr-FR" sz="2400" dirty="0">
                <a:latin typeface="Garamond" panose="02020404030301010803" pitchFamily="18" charset="0"/>
              </a:rPr>
              <a:t>d’autres </a:t>
            </a:r>
            <a:r>
              <a:rPr lang="fr-FR" sz="2400" dirty="0" err="1">
                <a:latin typeface="Garamond" panose="02020404030301010803" pitchFamily="18" charset="0"/>
              </a:rPr>
              <a:t>chercheur•se•s</a:t>
            </a:r>
            <a:r>
              <a:rPr lang="fr-FR" sz="2400" dirty="0">
                <a:latin typeface="Garamond" panose="02020404030301010803" pitchFamily="18" charset="0"/>
              </a:rPr>
              <a:t> </a:t>
            </a:r>
            <a:r>
              <a:rPr lang="fr" sz="2400" dirty="0">
                <a:latin typeface="Garamond" panose="02020404030301010803" pitchFamily="18" charset="0"/>
              </a:rPr>
              <a:t>dans votre discipline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Manger gratuitement en colloque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Buffets et pauses café à volonté + restes</a:t>
            </a:r>
            <a:endParaRPr lang="fr" sz="2800" b="1" dirty="0">
              <a:latin typeface="DIN Condensed" pitchFamily="2" charset="0"/>
            </a:endParaRPr>
          </a:p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58A0ED-EEFB-5749-8933-E3E51628C458}"/>
              </a:ext>
            </a:extLst>
          </p:cNvPr>
          <p:cNvSpPr/>
          <p:nvPr/>
        </p:nvSpPr>
        <p:spPr>
          <a:xfrm>
            <a:off x="8222972" y="1948070"/>
            <a:ext cx="3670853" cy="4611756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DIN Condensed" pitchFamily="2" charset="0"/>
              </a:rPr>
              <a:t>VOYAGE, VOYAGE !</a:t>
            </a:r>
          </a:p>
          <a:p>
            <a:pPr algn="ctr"/>
            <a:endParaRPr lang="fr-FR" sz="3200" dirty="0">
              <a:latin typeface="DIN Condensed" pitchFamily="2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Cotutelle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Stages de recherche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dirty="0">
                <a:latin typeface="Garamond" panose="02020404030301010803" pitchFamily="18" charset="0"/>
              </a:rPr>
              <a:t>Colloques et Journées d’étude en France et à l’étranger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sz="2400" dirty="0">
              <a:latin typeface="Garamond" panose="02020404030301010803" pitchFamily="18" charset="0"/>
            </a:endParaRPr>
          </a:p>
          <a:p>
            <a:endParaRPr lang="fr-FR" sz="2400" dirty="0">
              <a:latin typeface="Garamond" panose="02020404030301010803" pitchFamily="18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8150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LE RÔLE DES</a:t>
            </a:r>
          </a:p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ÉLU•E•S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445565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746435" y="3607903"/>
            <a:ext cx="3445565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541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B27A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17565" y="770239"/>
            <a:ext cx="3977496" cy="100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r-FR" sz="3600" dirty="0">
                <a:solidFill>
                  <a:srgbClr val="A8321B"/>
                </a:solidFill>
                <a:latin typeface="DIN Condensed" pitchFamily="2" charset="0"/>
              </a:rPr>
              <a:t>Des </a:t>
            </a:r>
            <a:r>
              <a:rPr lang="fr-FR" sz="3600" dirty="0" err="1">
                <a:solidFill>
                  <a:srgbClr val="A8321B"/>
                </a:solidFill>
                <a:latin typeface="DIN Condensed" pitchFamily="2" charset="0"/>
              </a:rPr>
              <a:t>doctorant•e•s</a:t>
            </a:r>
            <a:r>
              <a:rPr lang="fr-FR" sz="3600" dirty="0">
                <a:solidFill>
                  <a:srgbClr val="A8321B"/>
                </a:solidFill>
                <a:latin typeface="DIN Condensed" pitchFamily="2" charset="0"/>
              </a:rPr>
              <a:t> dans toutes les instances</a:t>
            </a:r>
            <a:endParaRPr sz="3600" dirty="0">
              <a:solidFill>
                <a:srgbClr val="A8321B"/>
              </a:solidFill>
              <a:latin typeface="DIN Condensed" pitchFamily="2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AD23A1E-9211-9942-AFC2-4CAC56B2A845}"/>
              </a:ext>
            </a:extLst>
          </p:cNvPr>
          <p:cNvSpPr/>
          <p:nvPr/>
        </p:nvSpPr>
        <p:spPr>
          <a:xfrm>
            <a:off x="4793219" y="3397845"/>
            <a:ext cx="3030461" cy="30513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Garamond" panose="02020404030301010803" pitchFamily="18" charset="0"/>
              </a:rPr>
              <a:t>Participent :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Aux conseils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Aux auditions CDU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À la Commission des thèses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42CA36-8CDC-D942-8280-AB42F973ADEE}"/>
              </a:ext>
            </a:extLst>
          </p:cNvPr>
          <p:cNvSpPr/>
          <p:nvPr/>
        </p:nvSpPr>
        <p:spPr>
          <a:xfrm>
            <a:off x="1351842" y="3667503"/>
            <a:ext cx="2730557" cy="2511997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Garamond" panose="02020404030301010803" pitchFamily="18" charset="0"/>
              </a:rPr>
              <a:t>Relation privilégiée avec les directeurs et directrices (labo/ED/CR)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6E7F2FD-8278-B94E-8E92-D3F92AEA17C7}"/>
              </a:ext>
            </a:extLst>
          </p:cNvPr>
          <p:cNvSpPr/>
          <p:nvPr/>
        </p:nvSpPr>
        <p:spPr>
          <a:xfrm>
            <a:off x="4221548" y="377000"/>
            <a:ext cx="2554525" cy="2558639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Garamond" panose="02020404030301010803" pitchFamily="18" charset="0"/>
              </a:rPr>
              <a:t>Pour vous représenter, vous aider et vous défendre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5584B32-7231-E14D-87F9-1171164987AA}"/>
              </a:ext>
            </a:extLst>
          </p:cNvPr>
          <p:cNvSpPr/>
          <p:nvPr/>
        </p:nvSpPr>
        <p:spPr>
          <a:xfrm>
            <a:off x="7651376" y="377000"/>
            <a:ext cx="3961720" cy="3957039"/>
          </a:xfrm>
          <a:prstGeom prst="ellipse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b="1" dirty="0" err="1">
                <a:latin typeface="Garamond" panose="02020404030301010803" pitchFamily="18" charset="0"/>
              </a:rPr>
              <a:t>Élu.e.s</a:t>
            </a:r>
            <a:r>
              <a:rPr lang="fr-FR" sz="2000" b="1" dirty="0">
                <a:latin typeface="Garamond" panose="02020404030301010803" pitchFamily="18" charset="0"/>
              </a:rPr>
              <a:t> à tous les niveaux :</a:t>
            </a: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Laboratoires</a:t>
            </a: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École doctorale (ED)</a:t>
            </a: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Commission Recherche (CR)</a:t>
            </a: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fr-FR" sz="2000" b="1" dirty="0">
                <a:latin typeface="Garamond" panose="02020404030301010803" pitchFamily="18" charset="0"/>
              </a:rPr>
              <a:t>Université Fédérale (UFT)</a:t>
            </a:r>
          </a:p>
        </p:txBody>
      </p:sp>
    </p:spTree>
    <p:extLst>
      <p:ext uri="{BB962C8B-B14F-4D97-AF65-F5344CB8AC3E}">
        <p14:creationId xmlns:p14="http://schemas.microsoft.com/office/powerpoint/2010/main" val="39489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3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463BDF1C-884C-4C42-BD63-562BE95009CD}"/>
              </a:ext>
            </a:extLst>
          </p:cNvPr>
          <p:cNvSpPr/>
          <p:nvPr/>
        </p:nvSpPr>
        <p:spPr>
          <a:xfrm>
            <a:off x="5042452" y="234649"/>
            <a:ext cx="2107096" cy="2031472"/>
          </a:xfrm>
          <a:prstGeom prst="ellipse">
            <a:avLst/>
          </a:prstGeom>
          <a:blipFill>
            <a:blip r:embed="rId2">
              <a:alphaModFix amt="58000"/>
            </a:blip>
            <a:stretch>
              <a:fillRect l="-45000" t="-15000" r="-7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368C2C-BFFA-F343-84F9-7A1C733F7DBD}"/>
              </a:ext>
            </a:extLst>
          </p:cNvPr>
          <p:cNvSpPr txBox="1"/>
          <p:nvPr/>
        </p:nvSpPr>
        <p:spPr>
          <a:xfrm>
            <a:off x="2259496" y="834886"/>
            <a:ext cx="767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  <a:latin typeface="DIN Condensed" pitchFamily="2" charset="0"/>
              </a:rPr>
              <a:t>CONTACTS ET ADRESSES UTILES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6CFAD90-AE0F-3E4C-B78B-7AA8C7263BD6}"/>
              </a:ext>
            </a:extLst>
          </p:cNvPr>
          <p:cNvSpPr txBox="1"/>
          <p:nvPr/>
        </p:nvSpPr>
        <p:spPr>
          <a:xfrm>
            <a:off x="477078" y="2929886"/>
            <a:ext cx="56189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Les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élu·e·s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des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doctorant·e·s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ALLPH@</a:t>
            </a:r>
          </a:p>
          <a:p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elusallpha@gmail.com</a:t>
            </a:r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Hilda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Inderwildi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(directrice ED)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direction.allpha@univ-tlse2.fr</a:t>
            </a:r>
          </a:p>
          <a:p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Stéphane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Pujol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(directeur ED)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direction.allpha@univ-tlse2.fr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99F3D0-209C-314B-892B-4C525C5BE57F}"/>
              </a:ext>
            </a:extLst>
          </p:cNvPr>
          <p:cNvSpPr txBox="1"/>
          <p:nvPr/>
        </p:nvSpPr>
        <p:spPr>
          <a:xfrm>
            <a:off x="7149548" y="2158669"/>
            <a:ext cx="67652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Doctorat Mode d’Emploi 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Sur le site de l’UT2J</a:t>
            </a:r>
          </a:p>
          <a:p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 site de l’ED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www.allpha.univ-tlse2.fr</a:t>
            </a:r>
          </a:p>
          <a:p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Le groupe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facebook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(pour les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doctorant.e.s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inscrit.e.s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[Doctorant-e-s UT2J] Appels, annonces</a:t>
            </a:r>
          </a:p>
          <a:p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Twitter des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élu•e•s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fr-FR" sz="2400" dirty="0">
                <a:solidFill>
                  <a:schemeClr val="bg1"/>
                </a:solidFill>
                <a:latin typeface="Garamond" panose="02020404030301010803" pitchFamily="18" charset="0"/>
              </a:rPr>
              <a:t>@</a:t>
            </a:r>
            <a:r>
              <a:rPr lang="fr-FR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ElusAllpha</a:t>
            </a:r>
            <a:endParaRPr lang="fr-FR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3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B27A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977496" cy="100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r" sz="3600" dirty="0">
                <a:solidFill>
                  <a:srgbClr val="A8321B"/>
                </a:solidFill>
                <a:latin typeface="DIN Condensed" pitchFamily="2" charset="0"/>
              </a:rPr>
              <a:t>Des raisons multiples…</a:t>
            </a:r>
            <a:endParaRPr sz="3600" dirty="0">
              <a:solidFill>
                <a:srgbClr val="A8321B"/>
              </a:solidFill>
              <a:latin typeface="DIN Condensed" pitchFamily="2" charset="0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fr" sz="3200" dirty="0">
                <a:solidFill>
                  <a:schemeClr val="bg1"/>
                </a:solidFill>
                <a:latin typeface="Garamond" panose="02020404030301010803" pitchFamily="18" charset="0"/>
              </a:rPr>
              <a:t>...et toutes valables !</a:t>
            </a:r>
            <a:endParaRPr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20BEE48-8241-7F42-AA5D-FA4363DA7964}"/>
              </a:ext>
            </a:extLst>
          </p:cNvPr>
          <p:cNvSpPr/>
          <p:nvPr/>
        </p:nvSpPr>
        <p:spPr>
          <a:xfrm>
            <a:off x="1252429" y="4163159"/>
            <a:ext cx="2345634" cy="2286000"/>
          </a:xfrm>
          <a:prstGeom prst="ellipse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devenir </a:t>
            </a:r>
            <a:r>
              <a:rPr lang="fr-FR" b="1" dirty="0" err="1">
                <a:latin typeface="Garamond" panose="02020404030301010803" pitchFamily="18" charset="0"/>
              </a:rPr>
              <a:t>chercheur•se</a:t>
            </a:r>
            <a:r>
              <a:rPr lang="fr-FR" b="1" dirty="0">
                <a:latin typeface="Garamond" panose="02020404030301010803" pitchFamily="18" charset="0"/>
              </a:rPr>
              <a:t> ou </a:t>
            </a:r>
            <a:r>
              <a:rPr lang="fr-FR" b="1" dirty="0" err="1">
                <a:latin typeface="Garamond" panose="02020404030301010803" pitchFamily="18" charset="0"/>
              </a:rPr>
              <a:t>enseignant•e-chercheur•se</a:t>
            </a:r>
            <a:r>
              <a:rPr lang="fr-FR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AD23A1E-9211-9942-AFC2-4CAC56B2A845}"/>
              </a:ext>
            </a:extLst>
          </p:cNvPr>
          <p:cNvSpPr/>
          <p:nvPr/>
        </p:nvSpPr>
        <p:spPr>
          <a:xfrm>
            <a:off x="3924008" y="3255173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travailler son esprit critique et ses compétences en recherche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59C6C35-80AC-EA42-8E5F-267F5B6F9F44}"/>
              </a:ext>
            </a:extLst>
          </p:cNvPr>
          <p:cNvSpPr/>
          <p:nvPr/>
        </p:nvSpPr>
        <p:spPr>
          <a:xfrm>
            <a:off x="6859585" y="4383372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appuyer sa pratique militante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DDE4C12-A242-9B40-9FCC-0CC9D88B363F}"/>
              </a:ext>
            </a:extLst>
          </p:cNvPr>
          <p:cNvSpPr/>
          <p:nvPr/>
        </p:nvSpPr>
        <p:spPr>
          <a:xfrm>
            <a:off x="9267166" y="377001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le plaisir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42CA36-8CDC-D942-8280-AB42F973ADEE}"/>
              </a:ext>
            </a:extLst>
          </p:cNvPr>
          <p:cNvSpPr/>
          <p:nvPr/>
        </p:nvSpPr>
        <p:spPr>
          <a:xfrm>
            <a:off x="9614451" y="3534355"/>
            <a:ext cx="2345634" cy="2286000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appuyer sa pratique artistique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6E7F2FD-8278-B94E-8E92-D3F92AEA17C7}"/>
              </a:ext>
            </a:extLst>
          </p:cNvPr>
          <p:cNvSpPr/>
          <p:nvPr/>
        </p:nvSpPr>
        <p:spPr>
          <a:xfrm>
            <a:off x="4221548" y="377000"/>
            <a:ext cx="2554525" cy="2558639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acquérir les compétences reconnues par le RNCP (Répertoire national des Certif pro)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5584B32-7231-E14D-87F9-1171164987AA}"/>
              </a:ext>
            </a:extLst>
          </p:cNvPr>
          <p:cNvSpPr/>
          <p:nvPr/>
        </p:nvSpPr>
        <p:spPr>
          <a:xfrm>
            <a:off x="6776074" y="1777839"/>
            <a:ext cx="2345634" cy="2286000"/>
          </a:xfrm>
          <a:prstGeom prst="ellipse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Pour la gloire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0C9212E5-FA4B-4E49-85AC-5507C5530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89" y="308110"/>
            <a:ext cx="5989157" cy="62417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EE48AA2-E6AD-DE47-BEAD-B1AAB53539C3}"/>
              </a:ext>
            </a:extLst>
          </p:cNvPr>
          <p:cNvSpPr txBox="1"/>
          <p:nvPr/>
        </p:nvSpPr>
        <p:spPr>
          <a:xfrm>
            <a:off x="-1839672" y="1536170"/>
            <a:ext cx="85296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L’ÉCOLE </a:t>
            </a:r>
          </a:p>
          <a:p>
            <a:pPr algn="ctr"/>
            <a:endParaRPr lang="fr-FR" sz="8000" dirty="0">
              <a:solidFill>
                <a:srgbClr val="A8321B"/>
              </a:solidFill>
              <a:latin typeface="DIN Condensed" pitchFamily="2" charset="0"/>
            </a:endParaRPr>
          </a:p>
          <a:p>
            <a:pPr algn="ctr"/>
            <a:r>
              <a:rPr lang="fr-FR" sz="8000" dirty="0">
                <a:solidFill>
                  <a:srgbClr val="A8321B"/>
                </a:solidFill>
                <a:latin typeface="DIN Condensed" pitchFamily="2" charset="0"/>
              </a:rPr>
              <a:t>DOCTORALE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8F3825-A248-1443-A375-63A167BCA20E}"/>
              </a:ext>
            </a:extLst>
          </p:cNvPr>
          <p:cNvSpPr/>
          <p:nvPr/>
        </p:nvSpPr>
        <p:spPr>
          <a:xfrm>
            <a:off x="0" y="3026461"/>
            <a:ext cx="4850295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64DA14-03E3-D24A-9BF3-ADCF89DA6B02}"/>
              </a:ext>
            </a:extLst>
          </p:cNvPr>
          <p:cNvSpPr/>
          <p:nvPr/>
        </p:nvSpPr>
        <p:spPr>
          <a:xfrm>
            <a:off x="11299040" y="3026464"/>
            <a:ext cx="892960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80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35474" y="1002002"/>
            <a:ext cx="3744000" cy="100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r" sz="3600" dirty="0">
                <a:solidFill>
                  <a:srgbClr val="A8321B"/>
                </a:solidFill>
                <a:latin typeface="DIN Condensed" pitchFamily="2" charset="0"/>
              </a:rPr>
              <a:t>ALLPH@, en quelques chiffres, c’est…</a:t>
            </a:r>
            <a:endParaRPr sz="3600" dirty="0">
              <a:solidFill>
                <a:srgbClr val="A8321B"/>
              </a:solidFill>
              <a:latin typeface="DIN Condensed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4D0D39-8D9F-F44F-BDD6-9EDB16C25F01}"/>
              </a:ext>
            </a:extLst>
          </p:cNvPr>
          <p:cNvSpPr/>
          <p:nvPr/>
        </p:nvSpPr>
        <p:spPr>
          <a:xfrm>
            <a:off x="4179478" y="337930"/>
            <a:ext cx="7310157" cy="616227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364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doctorant•e•s</a:t>
            </a:r>
            <a:endParaRPr lang="fr-FR" sz="2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2E3A87-C36E-C04A-84F4-91C6D95C497E}"/>
              </a:ext>
            </a:extLst>
          </p:cNvPr>
          <p:cNvSpPr/>
          <p:nvPr/>
        </p:nvSpPr>
        <p:spPr>
          <a:xfrm>
            <a:off x="4179474" y="2002958"/>
            <a:ext cx="7310157" cy="616227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12 unités de recherche (UR) ou laboratoires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2C5E53-3F39-604C-95E6-4D031757BE40}"/>
              </a:ext>
            </a:extLst>
          </p:cNvPr>
          <p:cNvSpPr/>
          <p:nvPr/>
        </p:nvSpPr>
        <p:spPr>
          <a:xfrm>
            <a:off x="4179474" y="3504575"/>
            <a:ext cx="7310157" cy="806844"/>
          </a:xfrm>
          <a:prstGeom prst="rect">
            <a:avLst/>
          </a:prstGeom>
          <a:solidFill>
            <a:srgbClr val="8FB2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 service des Études Doctorales (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SEDoc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, https://sedoc.univ-tlse2.fr)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E51422-4C23-1B4C-AD56-A1B46AE3752C}"/>
              </a:ext>
            </a:extLst>
          </p:cNvPr>
          <p:cNvSpPr/>
          <p:nvPr/>
        </p:nvSpPr>
        <p:spPr>
          <a:xfrm>
            <a:off x="4179474" y="5174192"/>
            <a:ext cx="7310157" cy="829043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 directrice et 1 directeur 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(direction.allpha@univ-tlse2.fr)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CA0FD6-B0CC-7445-8C2E-6DDB78928252}"/>
              </a:ext>
            </a:extLst>
          </p:cNvPr>
          <p:cNvSpPr/>
          <p:nvPr/>
        </p:nvSpPr>
        <p:spPr>
          <a:xfrm>
            <a:off x="4179475" y="1070827"/>
            <a:ext cx="7310157" cy="806844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5 grands domaines (Arts, Lettres, Langues, Philosophie, Info-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Comm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064428-24A3-1748-9A59-B739A552B6FD}"/>
              </a:ext>
            </a:extLst>
          </p:cNvPr>
          <p:cNvSpPr/>
          <p:nvPr/>
        </p:nvSpPr>
        <p:spPr>
          <a:xfrm>
            <a:off x="4179474" y="2733522"/>
            <a:ext cx="7310157" cy="616227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3 Universités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42F96-E148-AD4B-9C12-3F59E1C814FE}"/>
              </a:ext>
            </a:extLst>
          </p:cNvPr>
          <p:cNvSpPr/>
          <p:nvPr/>
        </p:nvSpPr>
        <p:spPr>
          <a:xfrm>
            <a:off x="4179474" y="4425756"/>
            <a:ext cx="7310157" cy="616227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 gestionnaire (edallpha@univ-tlse2.fr)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142E05-4FBF-8240-865F-95D6144CDF56}"/>
              </a:ext>
            </a:extLst>
          </p:cNvPr>
          <p:cNvSpPr/>
          <p:nvPr/>
        </p:nvSpPr>
        <p:spPr>
          <a:xfrm>
            <a:off x="4179474" y="6143294"/>
            <a:ext cx="7310157" cy="616227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10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doctorant•e•s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élu•e•s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fr-FR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elusallpha@gmail.com</a:t>
            </a:r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202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3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LES ÉTUDES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DOCTORALES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697357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494643" y="3607903"/>
            <a:ext cx="3697357" cy="805071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1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35474" y="1002002"/>
            <a:ext cx="3744000" cy="100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r" sz="3600" dirty="0">
                <a:solidFill>
                  <a:srgbClr val="A8321B"/>
                </a:solidFill>
                <a:latin typeface="DIN Condensed" pitchFamily="2" charset="0"/>
              </a:rPr>
              <a:t>Faire un doctorat, </a:t>
            </a:r>
            <a:br>
              <a:rPr lang="fr" sz="3600" dirty="0">
                <a:solidFill>
                  <a:srgbClr val="A8321B"/>
                </a:solidFill>
                <a:latin typeface="DIN Condensed" pitchFamily="2" charset="0"/>
              </a:rPr>
            </a:br>
            <a:r>
              <a:rPr lang="fr" sz="3600" dirty="0">
                <a:solidFill>
                  <a:srgbClr val="A8321B"/>
                </a:solidFill>
                <a:latin typeface="DIN Condensed" pitchFamily="2" charset="0"/>
              </a:rPr>
              <a:t>c’est…</a:t>
            </a:r>
            <a:endParaRPr sz="3600" dirty="0">
              <a:solidFill>
                <a:srgbClr val="A8321B"/>
              </a:solidFill>
              <a:latin typeface="DIN Condensed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4D0D39-8D9F-F44F-BDD6-9EDB16C25F01}"/>
              </a:ext>
            </a:extLst>
          </p:cNvPr>
          <p:cNvSpPr/>
          <p:nvPr/>
        </p:nvSpPr>
        <p:spPr>
          <a:xfrm>
            <a:off x="4179473" y="260017"/>
            <a:ext cx="7310157" cy="616227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Garamond" panose="02020404030301010803" pitchFamily="18" charset="0"/>
              </a:rPr>
              <a:t>Produire un mémoire de recherche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2E3A87-C36E-C04A-84F4-91C6D95C497E}"/>
              </a:ext>
            </a:extLst>
          </p:cNvPr>
          <p:cNvSpPr/>
          <p:nvPr/>
        </p:nvSpPr>
        <p:spPr>
          <a:xfrm>
            <a:off x="4179473" y="1768392"/>
            <a:ext cx="7310157" cy="792072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Garamond" panose="02020404030301010803" pitchFamily="18" charset="0"/>
              </a:rPr>
              <a:t>Participer à la vie de son laboratoire, de son École doctorale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2C5E53-3F39-604C-95E6-4D031757BE40}"/>
              </a:ext>
            </a:extLst>
          </p:cNvPr>
          <p:cNvSpPr/>
          <p:nvPr/>
        </p:nvSpPr>
        <p:spPr>
          <a:xfrm>
            <a:off x="4179473" y="3350429"/>
            <a:ext cx="7310157" cy="806844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Garamond" panose="02020404030301010803" pitchFamily="18" charset="0"/>
              </a:rPr>
              <a:t>Développer son réseau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E51422-4C23-1B4C-AD56-A1B46AE3752C}"/>
              </a:ext>
            </a:extLst>
          </p:cNvPr>
          <p:cNvSpPr/>
          <p:nvPr/>
        </p:nvSpPr>
        <p:spPr>
          <a:xfrm>
            <a:off x="4179473" y="5177910"/>
            <a:ext cx="7310157" cy="829043"/>
          </a:xfrm>
          <a:prstGeom prst="rect">
            <a:avLst/>
          </a:prstGeom>
          <a:solidFill>
            <a:srgbClr val="8FB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Garamond" panose="02020404030301010803" pitchFamily="18" charset="0"/>
              </a:rPr>
              <a:t>Diffuser sa recherche auprès du grand public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CA0FD6-B0CC-7445-8C2E-6DDB78928252}"/>
              </a:ext>
            </a:extLst>
          </p:cNvPr>
          <p:cNvSpPr/>
          <p:nvPr/>
        </p:nvSpPr>
        <p:spPr>
          <a:xfrm>
            <a:off x="4179473" y="1009173"/>
            <a:ext cx="7310157" cy="616227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Suivre des formations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064428-24A3-1748-9A59-B739A552B6FD}"/>
              </a:ext>
            </a:extLst>
          </p:cNvPr>
          <p:cNvSpPr/>
          <p:nvPr/>
        </p:nvSpPr>
        <p:spPr>
          <a:xfrm>
            <a:off x="4179473" y="2649460"/>
            <a:ext cx="7310157" cy="616227"/>
          </a:xfrm>
          <a:prstGeom prst="rect">
            <a:avLst/>
          </a:prstGeom>
          <a:solidFill>
            <a:srgbClr val="8FB27A"/>
          </a:solidFill>
          <a:ln>
            <a:solidFill>
              <a:srgbClr val="8FB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Préparer sa poursuite de carrière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42F96-E148-AD4B-9C12-3F59E1C814FE}"/>
              </a:ext>
            </a:extLst>
          </p:cNvPr>
          <p:cNvSpPr/>
          <p:nvPr/>
        </p:nvSpPr>
        <p:spPr>
          <a:xfrm>
            <a:off x="4179473" y="4252833"/>
            <a:ext cx="7310157" cy="806844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Diffuser sa recherche auprès de la communauté universitaire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142E05-4FBF-8240-865F-95D6144CDF56}"/>
              </a:ext>
            </a:extLst>
          </p:cNvPr>
          <p:cNvSpPr/>
          <p:nvPr/>
        </p:nvSpPr>
        <p:spPr>
          <a:xfrm>
            <a:off x="4179474" y="6143294"/>
            <a:ext cx="7310157" cy="616227"/>
          </a:xfrm>
          <a:prstGeom prst="rect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Bien plus qu’une thèse</a:t>
            </a:r>
          </a:p>
        </p:txBody>
      </p:sp>
    </p:spTree>
    <p:extLst>
      <p:ext uri="{BB962C8B-B14F-4D97-AF65-F5344CB8AC3E}">
        <p14:creationId xmlns:p14="http://schemas.microsoft.com/office/powerpoint/2010/main" val="34614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B2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A59296-1A12-1D48-BFB4-782E4B877B57}"/>
              </a:ext>
            </a:extLst>
          </p:cNvPr>
          <p:cNvSpPr txBox="1"/>
          <p:nvPr/>
        </p:nvSpPr>
        <p:spPr>
          <a:xfrm>
            <a:off x="1831181" y="2151727"/>
            <a:ext cx="8529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LES 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  <a:latin typeface="DIN Condensed" pitchFamily="2" charset="0"/>
              </a:rPr>
              <a:t>DÉMARCHES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B61CA-DC6F-CC4B-8D2D-BB9B67403D14}"/>
              </a:ext>
            </a:extLst>
          </p:cNvPr>
          <p:cNvSpPr/>
          <p:nvPr/>
        </p:nvSpPr>
        <p:spPr>
          <a:xfrm>
            <a:off x="0" y="3607903"/>
            <a:ext cx="3697357" cy="805071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DEDE6-62BA-034F-B63A-79A122A217AF}"/>
              </a:ext>
            </a:extLst>
          </p:cNvPr>
          <p:cNvSpPr/>
          <p:nvPr/>
        </p:nvSpPr>
        <p:spPr>
          <a:xfrm>
            <a:off x="8494643" y="3607903"/>
            <a:ext cx="3697357" cy="805071"/>
          </a:xfrm>
          <a:prstGeom prst="rect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40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B27A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244051" y="512401"/>
            <a:ext cx="3977496" cy="100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fr-FR" sz="3600" dirty="0">
                <a:solidFill>
                  <a:srgbClr val="A8321B"/>
                </a:solidFill>
                <a:latin typeface="DIN Condensed" pitchFamily="2" charset="0"/>
              </a:rPr>
              <a:t>Avant le Doctorat</a:t>
            </a:r>
            <a:endParaRPr sz="3600" dirty="0">
              <a:solidFill>
                <a:srgbClr val="A8321B"/>
              </a:solidFill>
              <a:latin typeface="DIN Condensed" pitchFamily="2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20BEE48-8241-7F42-AA5D-FA4363DA7964}"/>
              </a:ext>
            </a:extLst>
          </p:cNvPr>
          <p:cNvSpPr/>
          <p:nvPr/>
        </p:nvSpPr>
        <p:spPr>
          <a:xfrm>
            <a:off x="1252429" y="4163159"/>
            <a:ext cx="2345634" cy="2286000"/>
          </a:xfrm>
          <a:prstGeom prst="ellipse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La procédure est entièrement dématérialisée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AD23A1E-9211-9942-AFC2-4CAC56B2A845}"/>
              </a:ext>
            </a:extLst>
          </p:cNvPr>
          <p:cNvSpPr/>
          <p:nvPr/>
        </p:nvSpPr>
        <p:spPr>
          <a:xfrm>
            <a:off x="3924008" y="3255173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Rédiger un projet (3-5 pages + biblio)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59C6C35-80AC-EA42-8E5F-267F5B6F9F44}"/>
              </a:ext>
            </a:extLst>
          </p:cNvPr>
          <p:cNvSpPr/>
          <p:nvPr/>
        </p:nvSpPr>
        <p:spPr>
          <a:xfrm>
            <a:off x="6859585" y="4383372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Remplir son dossier de demande d’inscription sur ADUM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DDE4C12-A242-9B40-9FCC-0CC9D88B363F}"/>
              </a:ext>
            </a:extLst>
          </p:cNvPr>
          <p:cNvSpPr/>
          <p:nvPr/>
        </p:nvSpPr>
        <p:spPr>
          <a:xfrm>
            <a:off x="9267166" y="377001"/>
            <a:ext cx="2345634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Consulter le site de l’ED (</a:t>
            </a:r>
            <a:r>
              <a:rPr lang="fr-FR" b="1" dirty="0" err="1">
                <a:latin typeface="Garamond" panose="02020404030301010803" pitchFamily="18" charset="0"/>
              </a:rPr>
              <a:t>allpha</a:t>
            </a:r>
            <a:r>
              <a:rPr lang="fr-FR" b="1" dirty="0">
                <a:latin typeface="Garamond" panose="02020404030301010803" pitchFamily="18" charset="0"/>
              </a:rPr>
              <a:t>/univ-tlse2.fr) rubrique info admin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42CA36-8CDC-D942-8280-AB42F973ADEE}"/>
              </a:ext>
            </a:extLst>
          </p:cNvPr>
          <p:cNvSpPr/>
          <p:nvPr/>
        </p:nvSpPr>
        <p:spPr>
          <a:xfrm>
            <a:off x="9614451" y="3534355"/>
            <a:ext cx="2345634" cy="2286000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Recueillir les signatures des directeurs et du laboratoire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6E7F2FD-8278-B94E-8E92-D3F92AEA17C7}"/>
              </a:ext>
            </a:extLst>
          </p:cNvPr>
          <p:cNvSpPr/>
          <p:nvPr/>
        </p:nvSpPr>
        <p:spPr>
          <a:xfrm>
            <a:off x="4221548" y="377000"/>
            <a:ext cx="2554525" cy="2558639"/>
          </a:xfrm>
          <a:prstGeom prst="ellipse">
            <a:avLst/>
          </a:prstGeom>
          <a:solidFill>
            <a:srgbClr val="A83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Trouver un sujet de recherche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5584B32-7231-E14D-87F9-1171164987AA}"/>
              </a:ext>
            </a:extLst>
          </p:cNvPr>
          <p:cNvSpPr/>
          <p:nvPr/>
        </p:nvSpPr>
        <p:spPr>
          <a:xfrm>
            <a:off x="6776074" y="1777839"/>
            <a:ext cx="2345634" cy="2286000"/>
          </a:xfrm>
          <a:prstGeom prst="ellipse">
            <a:avLst/>
          </a:prstGeom>
          <a:solidFill>
            <a:srgbClr val="B6B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Trouver </a:t>
            </a:r>
            <a:r>
              <a:rPr lang="fr-FR" b="1" dirty="0" err="1">
                <a:latin typeface="Garamond" panose="02020404030301010803" pitchFamily="18" charset="0"/>
              </a:rPr>
              <a:t>un•e</a:t>
            </a:r>
            <a:r>
              <a:rPr lang="fr-FR" b="1" dirty="0">
                <a:latin typeface="Garamond" panose="02020404030301010803" pitchFamily="18" charset="0"/>
              </a:rPr>
              <a:t> </a:t>
            </a:r>
            <a:r>
              <a:rPr lang="fr-FR" b="1" dirty="0" err="1">
                <a:latin typeface="Garamond" panose="02020404030301010803" pitchFamily="18" charset="0"/>
              </a:rPr>
              <a:t>encadrant•e</a:t>
            </a:r>
            <a:endParaRPr lang="fr-F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8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1500</Words>
  <Application>Microsoft Macintosh PowerPoint</Application>
  <PresentationFormat>Grand écran</PresentationFormat>
  <Paragraphs>217</Paragraphs>
  <Slides>26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DIN Condensed</vt:lpstr>
      <vt:lpstr>Garamond</vt:lpstr>
      <vt:lpstr>Wingdings</vt:lpstr>
      <vt:lpstr>Thème Office</vt:lpstr>
      <vt:lpstr>Présentation PowerPoint</vt:lpstr>
      <vt:lpstr>Présentation PowerPoint</vt:lpstr>
      <vt:lpstr>Des raisons multiples…</vt:lpstr>
      <vt:lpstr>Présentation PowerPoint</vt:lpstr>
      <vt:lpstr>ALLPH@, en quelques chiffres, c’est…</vt:lpstr>
      <vt:lpstr>Présentation PowerPoint</vt:lpstr>
      <vt:lpstr>Faire un doctorat,  c’est…</vt:lpstr>
      <vt:lpstr>Présentation PowerPoint</vt:lpstr>
      <vt:lpstr>Avant le Doctorat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Des doctorant•e•s dans toutes les instances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Anchordoqui</dc:creator>
  <cp:lastModifiedBy>Claire Anchordoqui</cp:lastModifiedBy>
  <cp:revision>28</cp:revision>
  <dcterms:created xsi:type="dcterms:W3CDTF">2021-03-29T14:02:54Z</dcterms:created>
  <dcterms:modified xsi:type="dcterms:W3CDTF">2022-03-25T07:53:44Z</dcterms:modified>
</cp:coreProperties>
</file>