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47"/>
  </p:notesMasterIdLst>
  <p:sldIdLst>
    <p:sldId id="256" r:id="rId2"/>
    <p:sldId id="349" r:id="rId3"/>
    <p:sldId id="258" r:id="rId4"/>
    <p:sldId id="386" r:id="rId5"/>
    <p:sldId id="387" r:id="rId6"/>
    <p:sldId id="388" r:id="rId7"/>
    <p:sldId id="375" r:id="rId8"/>
    <p:sldId id="263" r:id="rId9"/>
    <p:sldId id="264" r:id="rId10"/>
    <p:sldId id="331" r:id="rId11"/>
    <p:sldId id="333" r:id="rId12"/>
    <p:sldId id="391" r:id="rId13"/>
    <p:sldId id="426" r:id="rId14"/>
    <p:sldId id="399" r:id="rId15"/>
    <p:sldId id="414" r:id="rId16"/>
    <p:sldId id="415" r:id="rId17"/>
    <p:sldId id="430" r:id="rId18"/>
    <p:sldId id="432" r:id="rId19"/>
    <p:sldId id="416" r:id="rId20"/>
    <p:sldId id="417" r:id="rId21"/>
    <p:sldId id="418" r:id="rId22"/>
    <p:sldId id="419" r:id="rId23"/>
    <p:sldId id="421" r:id="rId24"/>
    <p:sldId id="422" r:id="rId25"/>
    <p:sldId id="423" r:id="rId26"/>
    <p:sldId id="420" r:id="rId27"/>
    <p:sldId id="424" r:id="rId28"/>
    <p:sldId id="260" r:id="rId29"/>
    <p:sldId id="402" r:id="rId30"/>
    <p:sldId id="405" r:id="rId31"/>
    <p:sldId id="406" r:id="rId32"/>
    <p:sldId id="408" r:id="rId33"/>
    <p:sldId id="261" r:id="rId34"/>
    <p:sldId id="411" r:id="rId35"/>
    <p:sldId id="395" r:id="rId36"/>
    <p:sldId id="434" r:id="rId37"/>
    <p:sldId id="268" r:id="rId38"/>
    <p:sldId id="373" r:id="rId39"/>
    <p:sldId id="329" r:id="rId40"/>
    <p:sldId id="368" r:id="rId41"/>
    <p:sldId id="276" r:id="rId42"/>
    <p:sldId id="438" r:id="rId43"/>
    <p:sldId id="325" r:id="rId44"/>
    <p:sldId id="439" r:id="rId45"/>
    <p:sldId id="43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A8B196"/>
    <a:srgbClr val="FF00FF"/>
    <a:srgbClr val="F2F6E7"/>
    <a:srgbClr val="C6F2BC"/>
    <a:srgbClr val="D1E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3792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168A-A029-46AA-9F21-C7041D347756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3A0D-B84F-4CDD-893E-B51A16A33F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6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3A0D-B84F-4CDD-893E-B51A16A33FE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5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43A0D-B84F-4CDD-893E-B51A16A33FE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3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9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4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5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19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6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66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62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77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4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4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6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1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1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41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9BDB-A150-435E-9ABF-579A4F75A2F5}" type="datetimeFigureOut">
              <a:rPr lang="fr-FR" smtClean="0"/>
              <a:pPr/>
              <a:t>03/11/2025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0B7ED6-00C1-4854-88B9-ED4987860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5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llpha.univ-tlse2.fr/accueil/csi-et-valorisation-de-la-these/comites-de-suivi-de-these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llpha.univ-tlse2.fr/accueil/formations/formations-dans-le-cadre-de-la-these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elusallpha@gmail.com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elusallpha@gmail.com" TargetMode="Externa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dallpha@univ-tlse2.fr" TargetMode="External"/><Relationship Id="rId2" Type="http://schemas.openxmlformats.org/officeDocument/2006/relationships/hyperlink" Target="mailto:responsable.sedoc@univ-tlse2.fr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hyperlink" Target="mailto:guiraud@univ-tlse2.fr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lusallpha@gmail.com" TargetMode="External"/><Relationship Id="rId2" Type="http://schemas.openxmlformats.org/officeDocument/2006/relationships/hyperlink" Target="mailto:direction.allpha@univ-tlse2.fr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um.fr/" TargetMode="External"/><Relationship Id="rId2" Type="http://schemas.openxmlformats.org/officeDocument/2006/relationships/hyperlink" Target="https://allpha.univ-tlse2.fr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564" y="3933056"/>
            <a:ext cx="5400600" cy="1070869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400" dirty="0">
                <a:solidFill>
                  <a:srgbClr val="00B050"/>
                </a:solidFill>
              </a:rPr>
              <a:t/>
            </a:r>
            <a:br>
              <a:rPr lang="fr-FR" sz="5400" dirty="0">
                <a:solidFill>
                  <a:srgbClr val="00B050"/>
                </a:solidFill>
              </a:rPr>
            </a:br>
            <a:r>
              <a:rPr lang="fr-FR" sz="5200" b="1" dirty="0">
                <a:solidFill>
                  <a:srgbClr val="A53010"/>
                </a:solidFill>
                <a:cs typeface="Times New Roman" panose="02020603050405020304" pitchFamily="18" charset="0"/>
              </a:rPr>
              <a:t>É</a:t>
            </a:r>
            <a:r>
              <a:rPr lang="fr-FR" sz="5200" b="1" dirty="0">
                <a:solidFill>
                  <a:srgbClr val="A53010"/>
                </a:solidFill>
              </a:rPr>
              <a:t>cole </a:t>
            </a:r>
            <a:r>
              <a:rPr lang="fr-FR" sz="5200" b="1" dirty="0">
                <a:solidFill>
                  <a:srgbClr val="A53010"/>
                </a:solidFill>
                <a:ea typeface="+mn-ea"/>
                <a:cs typeface="+mn-cs"/>
              </a:rPr>
              <a:t>doctorale</a:t>
            </a:r>
            <a:br>
              <a:rPr lang="fr-FR" sz="5200" b="1" dirty="0">
                <a:solidFill>
                  <a:srgbClr val="A53010"/>
                </a:solidFill>
                <a:ea typeface="+mn-ea"/>
                <a:cs typeface="+mn-cs"/>
              </a:rPr>
            </a:br>
            <a:r>
              <a:rPr lang="fr-FR" sz="5200" b="1" dirty="0">
                <a:solidFill>
                  <a:srgbClr val="A53010"/>
                </a:solidFill>
              </a:rPr>
              <a:t>(ED 328)</a:t>
            </a:r>
            <a:r>
              <a:rPr lang="fr-FR" sz="5200" dirty="0">
                <a:solidFill>
                  <a:srgbClr val="C00000"/>
                </a:solidFill>
              </a:rPr>
              <a:t/>
            </a:r>
            <a:br>
              <a:rPr lang="fr-FR" sz="5200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A53010"/>
                </a:solidFill>
                <a:latin typeface="Trebuchet MS" panose="020B0603020202020204" pitchFamily="34" charset="0"/>
              </a:rPr>
              <a:t/>
            </a:r>
            <a:br>
              <a:rPr lang="fr-FR" b="1" dirty="0">
                <a:solidFill>
                  <a:srgbClr val="A53010"/>
                </a:solidFill>
                <a:latin typeface="Trebuchet MS" panose="020B0603020202020204" pitchFamily="34" charset="0"/>
              </a:rPr>
            </a:br>
            <a:endParaRPr lang="fr-FR" sz="5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3688" y="4081387"/>
            <a:ext cx="6833446" cy="1845075"/>
          </a:xfrm>
        </p:spPr>
        <p:txBody>
          <a:bodyPr>
            <a:normAutofit/>
          </a:bodyPr>
          <a:lstStyle/>
          <a:p>
            <a:pPr algn="r"/>
            <a:r>
              <a:rPr lang="fr-FR" sz="5400" b="1" dirty="0">
                <a:solidFill>
                  <a:srgbClr val="C00000"/>
                </a:solidFill>
                <a:latin typeface="ACADEMY ENGRAVED LET PLAIN:1.0" panose="02000000000000000000" pitchFamily="2" charset="0"/>
              </a:rPr>
              <a:t>C’est la rentrée!</a:t>
            </a:r>
          </a:p>
          <a:p>
            <a:pPr algn="r"/>
            <a:r>
              <a:rPr lang="fr-FR" sz="2400" b="1" dirty="0">
                <a:solidFill>
                  <a:schemeClr val="bg1"/>
                </a:solidFill>
                <a:latin typeface="+mj-lt"/>
              </a:rPr>
              <a:t>Mercredi 22 octobre 2025</a:t>
            </a:r>
          </a:p>
          <a:p>
            <a:pPr algn="r"/>
            <a:endParaRPr lang="fr-FR" sz="2400" b="1" dirty="0">
              <a:solidFill>
                <a:schemeClr val="bg1"/>
              </a:solidFill>
              <a:latin typeface="+mj-lt"/>
            </a:endParaRPr>
          </a:p>
          <a:p>
            <a:endParaRPr lang="fr-FR" sz="3600" dirty="0">
              <a:solidFill>
                <a:srgbClr val="002060"/>
              </a:solidFill>
            </a:endParaRPr>
          </a:p>
          <a:p>
            <a:pPr algn="l"/>
            <a:endParaRPr lang="fr-FR" sz="3600" dirty="0">
              <a:solidFill>
                <a:srgbClr val="002060"/>
              </a:solidFill>
            </a:endParaRPr>
          </a:p>
          <a:p>
            <a:endParaRPr lang="fr-FR" sz="3600" dirty="0">
              <a:solidFill>
                <a:srgbClr val="002060"/>
              </a:solidFill>
            </a:endParaRPr>
          </a:p>
          <a:p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logo-UT2J - Ecole Doctorale ALLPH@ (Arts, Lettres, Langues, Philosophie, Communication)">
            <a:extLst>
              <a:ext uri="{FF2B5EF4-FFF2-40B4-BE49-F238E27FC236}">
                <a16:creationId xmlns:a16="http://schemas.microsoft.com/office/drawing/2014/main" xmlns="" id="{A1837353-33BB-45C7-B085-114AF4F0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5" y="692696"/>
            <a:ext cx="25558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EAE7C2-2B1F-9BB3-E949-B6125ECF6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728320"/>
            <a:ext cx="7560840" cy="1013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03648" y="1628800"/>
            <a:ext cx="7416824" cy="5544616"/>
          </a:xfrm>
        </p:spPr>
        <p:txBody>
          <a:bodyPr>
            <a:noAutofit/>
          </a:bodyPr>
          <a:lstStyle/>
          <a:p>
            <a:pPr algn="just"/>
            <a:r>
              <a:rPr lang="fr-FR" sz="2100" dirty="0">
                <a:solidFill>
                  <a:schemeClr val="tx1"/>
                </a:solidFill>
              </a:rPr>
              <a:t>Une </a:t>
            </a:r>
            <a:r>
              <a:rPr lang="fr-FR" sz="2100" b="1" dirty="0">
                <a:solidFill>
                  <a:srgbClr val="A53010"/>
                </a:solidFill>
              </a:rPr>
              <a:t>convention individuelle de formation </a:t>
            </a:r>
            <a:r>
              <a:rPr lang="fr-FR" sz="2100" dirty="0">
                <a:solidFill>
                  <a:schemeClr val="tx1"/>
                </a:solidFill>
              </a:rPr>
              <a:t>(CIF) avec le choix d’un parcours de formation adapté aux prévisions d’insertion</a:t>
            </a:r>
          </a:p>
          <a:p>
            <a:pPr marL="0" indent="0" algn="just">
              <a:buNone/>
            </a:pPr>
            <a:endParaRPr lang="fr-FR" sz="300" dirty="0">
              <a:solidFill>
                <a:schemeClr val="tx1"/>
              </a:solidFill>
            </a:endParaRPr>
          </a:p>
          <a:p>
            <a:pPr lvl="0" algn="just"/>
            <a:r>
              <a:rPr lang="fr-FR" sz="2100" b="1" dirty="0">
                <a:solidFill>
                  <a:srgbClr val="A53010"/>
                </a:solidFill>
              </a:rPr>
              <a:t>Un suivi plus régulier </a:t>
            </a:r>
            <a:r>
              <a:rPr lang="fr-FR" sz="2100" b="1" dirty="0">
                <a:solidFill>
                  <a:schemeClr val="tx1"/>
                </a:solidFill>
              </a:rPr>
              <a:t>avec la mise en place d’un comité de suivi individuel (CSI) dès la 1</a:t>
            </a:r>
            <a:r>
              <a:rPr lang="fr-FR" sz="2100" b="1" baseline="30000" dirty="0">
                <a:solidFill>
                  <a:schemeClr val="tx1"/>
                </a:solidFill>
              </a:rPr>
              <a:t>ère</a:t>
            </a:r>
            <a:r>
              <a:rPr lang="fr-FR" sz="2100" b="1" dirty="0">
                <a:solidFill>
                  <a:schemeClr val="tx1"/>
                </a:solidFill>
              </a:rPr>
              <a:t> année</a:t>
            </a:r>
          </a:p>
          <a:p>
            <a:pPr marL="0" lvl="0" indent="0" algn="just">
              <a:buNone/>
            </a:pPr>
            <a:endParaRPr lang="fr-FR" sz="300" dirty="0">
              <a:solidFill>
                <a:schemeClr val="tx1"/>
              </a:solidFill>
            </a:endParaRPr>
          </a:p>
          <a:p>
            <a:pPr lvl="0" algn="just"/>
            <a:r>
              <a:rPr lang="fr-FR" sz="2100" b="1" dirty="0">
                <a:solidFill>
                  <a:srgbClr val="A53010"/>
                </a:solidFill>
              </a:rPr>
              <a:t>Un portfolio de compétences</a:t>
            </a:r>
            <a:r>
              <a:rPr lang="fr-FR" sz="2100" dirty="0">
                <a:solidFill>
                  <a:schemeClr val="tx1"/>
                </a:solidFill>
              </a:rPr>
              <a:t>, afin de pouvoir mieux mettre en avant les compétences acquises durant le doctorat</a:t>
            </a:r>
          </a:p>
          <a:p>
            <a:pPr marL="0" lvl="0" indent="0" algn="just">
              <a:buNone/>
            </a:pPr>
            <a:endParaRPr lang="fr-FR" sz="300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6250E3CF-C4EE-4C37-BAA1-ABD1F4F25CDF}"/>
              </a:ext>
            </a:extLst>
          </p:cNvPr>
          <p:cNvSpPr txBox="1"/>
          <p:nvPr/>
        </p:nvSpPr>
        <p:spPr>
          <a:xfrm>
            <a:off x="827584" y="333928"/>
            <a:ext cx="79122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nouvelles exigences</a:t>
            </a:r>
          </a:p>
          <a:p>
            <a:pPr marL="45720" indent="0" algn="ctr">
              <a:spcBef>
                <a:spcPct val="0"/>
              </a:spcBef>
              <a:buNone/>
            </a:pPr>
            <a:r>
              <a:rPr lang="fr-FR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(Arrêtés du 25 mai 2016 et du 26 août 2022)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769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85825"/>
            <a:ext cx="8469560" cy="936104"/>
          </a:xfrm>
        </p:spPr>
        <p:txBody>
          <a:bodyPr>
            <a:normAutofit fontScale="90000"/>
          </a:bodyPr>
          <a:lstStyle/>
          <a:p>
            <a:r>
              <a:rPr lang="fr-FR" sz="4700" dirty="0">
                <a:solidFill>
                  <a:schemeClr val="bg1"/>
                </a:solidFill>
              </a:rPr>
              <a:t>Comité de suivi individuel (CSI)</a:t>
            </a:r>
            <a:br>
              <a:rPr lang="fr-FR" sz="4700" dirty="0">
                <a:solidFill>
                  <a:schemeClr val="bg1"/>
                </a:solidFill>
              </a:rPr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31640" y="1221929"/>
            <a:ext cx="7677472" cy="5472608"/>
          </a:xfr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Chaque année </a:t>
            </a:r>
            <a:r>
              <a:rPr lang="fr-FR" b="1" dirty="0">
                <a:solidFill>
                  <a:schemeClr val="tx1"/>
                </a:solidFill>
              </a:rPr>
              <a:t>à partir de la 1</a:t>
            </a:r>
            <a:r>
              <a:rPr lang="fr-FR" b="1" baseline="30000" dirty="0">
                <a:solidFill>
                  <a:schemeClr val="tx1"/>
                </a:solidFill>
              </a:rPr>
              <a:t>ère</a:t>
            </a:r>
            <a:r>
              <a:rPr lang="fr-FR" b="1" dirty="0">
                <a:solidFill>
                  <a:schemeClr val="tx1"/>
                </a:solidFill>
              </a:rPr>
              <a:t> année </a:t>
            </a:r>
          </a:p>
          <a:p>
            <a:r>
              <a:rPr lang="fr-FR" dirty="0">
                <a:solidFill>
                  <a:schemeClr val="tx1"/>
                </a:solidFill>
              </a:rPr>
              <a:t>Organisé </a:t>
            </a:r>
            <a:r>
              <a:rPr lang="fr-FR" b="1" dirty="0">
                <a:solidFill>
                  <a:schemeClr val="tx1"/>
                </a:solidFill>
              </a:rPr>
              <a:t>en concertation avec sa/son </a:t>
            </a:r>
            <a:r>
              <a:rPr lang="fr-FR" b="1" dirty="0" err="1">
                <a:solidFill>
                  <a:schemeClr val="tx1"/>
                </a:solidFill>
              </a:rPr>
              <a:t>directeur·rice</a:t>
            </a:r>
            <a:r>
              <a:rPr lang="fr-FR" b="1" dirty="0">
                <a:solidFill>
                  <a:schemeClr val="tx1"/>
                </a:solidFill>
              </a:rPr>
              <a:t> de thèse, validé par l’UR et l’ED.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Composé de </a:t>
            </a:r>
            <a:r>
              <a:rPr lang="fr-FR" b="1" dirty="0">
                <a:solidFill>
                  <a:schemeClr val="tx1"/>
                </a:solidFill>
              </a:rPr>
              <a:t>membres </a:t>
            </a:r>
            <a:r>
              <a:rPr lang="fr-FR" dirty="0">
                <a:solidFill>
                  <a:schemeClr val="tx1"/>
                </a:solidFill>
              </a:rPr>
              <a:t>qui </a:t>
            </a:r>
            <a:r>
              <a:rPr lang="fr-FR" b="1" dirty="0">
                <a:solidFill>
                  <a:schemeClr val="tx1"/>
                </a:solidFill>
              </a:rPr>
              <a:t>demeurent les mêmes tout au long de la thèse : un spécialiste et un </a:t>
            </a:r>
            <a:r>
              <a:rPr lang="fr-FR" b="1" dirty="0" err="1">
                <a:solidFill>
                  <a:schemeClr val="tx1"/>
                </a:solidFill>
              </a:rPr>
              <a:t>non-spécialité</a:t>
            </a:r>
            <a:r>
              <a:rPr lang="fr-FR" b="1" dirty="0">
                <a:solidFill>
                  <a:schemeClr val="tx1"/>
                </a:solidFill>
              </a:rPr>
              <a:t> de votre discipline.</a:t>
            </a:r>
          </a:p>
          <a:p>
            <a:r>
              <a:rPr lang="fr-FR" dirty="0">
                <a:solidFill>
                  <a:schemeClr val="tx1"/>
                </a:solidFill>
              </a:rPr>
              <a:t>Le CSI peut avoir lieu en distanciel. </a:t>
            </a:r>
          </a:p>
          <a:p>
            <a:r>
              <a:rPr lang="fr-FR" dirty="0">
                <a:solidFill>
                  <a:schemeClr val="tx1"/>
                </a:solidFill>
              </a:rPr>
              <a:t>Il se tient </a:t>
            </a:r>
            <a:r>
              <a:rPr lang="fr-FR" b="1" dirty="0">
                <a:solidFill>
                  <a:schemeClr val="tx1"/>
                </a:solidFill>
              </a:rPr>
              <a:t>en juin-juillet </a:t>
            </a:r>
            <a:r>
              <a:rPr lang="fr-FR" dirty="0">
                <a:solidFill>
                  <a:schemeClr val="tx1"/>
                </a:solidFill>
              </a:rPr>
              <a:t>de l’année en cours.</a:t>
            </a:r>
          </a:p>
          <a:p>
            <a:r>
              <a:rPr lang="fr-FR" b="1" dirty="0">
                <a:solidFill>
                  <a:schemeClr val="tx1"/>
                </a:solidFill>
              </a:rPr>
              <a:t>Sa composition </a:t>
            </a:r>
            <a:r>
              <a:rPr lang="fr-FR" dirty="0">
                <a:solidFill>
                  <a:schemeClr val="tx1"/>
                </a:solidFill>
              </a:rPr>
              <a:t>devra être </a:t>
            </a:r>
            <a:r>
              <a:rPr lang="fr-FR" b="1" dirty="0">
                <a:solidFill>
                  <a:schemeClr val="tx1"/>
                </a:solidFill>
              </a:rPr>
              <a:t>remontée à L’ED </a:t>
            </a:r>
            <a:r>
              <a:rPr lang="fr-FR" dirty="0">
                <a:solidFill>
                  <a:schemeClr val="tx1"/>
                </a:solidFill>
              </a:rPr>
              <a:t>via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les directions des unités de recherche 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u="sng" dirty="0">
                <a:solidFill>
                  <a:schemeClr val="tx1"/>
                </a:solidFill>
              </a:rPr>
              <a:t>pour début avril de la première année </a:t>
            </a:r>
            <a:r>
              <a:rPr lang="fr-FR" b="1" dirty="0">
                <a:solidFill>
                  <a:schemeClr val="tx1"/>
                </a:solidFill>
              </a:rPr>
              <a:t>d’inscription</a:t>
            </a:r>
          </a:p>
          <a:p>
            <a:endParaRPr lang="fr-FR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Le </a:t>
            </a:r>
            <a:r>
              <a:rPr lang="fr-FR" sz="2000" b="1" dirty="0" err="1">
                <a:solidFill>
                  <a:srgbClr val="FF0000"/>
                </a:solidFill>
                <a:highlight>
                  <a:srgbClr val="00FFFF"/>
                </a:highlight>
              </a:rPr>
              <a:t>csi</a:t>
            </a:r>
            <a:r>
              <a:rPr lang="fr-FR" sz="2000" b="1" dirty="0">
                <a:solidFill>
                  <a:srgbClr val="FF0000"/>
                </a:solidFill>
                <a:highlight>
                  <a:srgbClr val="00FFFF"/>
                </a:highlight>
              </a:rPr>
              <a:t> permet la réinscription en thèse. Il aide à la progression du travail et évalue si les compétences et conditions sont correctes pour parvenir à la soutenance dans les délais impartis.</a:t>
            </a:r>
          </a:p>
        </p:txBody>
      </p:sp>
    </p:spTree>
    <p:extLst>
      <p:ext uri="{BB962C8B-B14F-4D97-AF65-F5344CB8AC3E}">
        <p14:creationId xmlns:p14="http://schemas.microsoft.com/office/powerpoint/2010/main" val="144188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561" y="260648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CSI… suite</a:t>
            </a:r>
            <a:r>
              <a:rPr lang="fr-FR" sz="4800" b="1" dirty="0">
                <a:solidFill>
                  <a:schemeClr val="accent5"/>
                </a:solidFill>
                <a:latin typeface="Trebuchet MS" panose="020B0603020202020204" pitchFamily="34" charset="0"/>
              </a:rPr>
              <a:t/>
            </a:r>
            <a:br>
              <a:rPr lang="fr-FR" sz="4800" b="1" dirty="0">
                <a:solidFill>
                  <a:schemeClr val="accent5"/>
                </a:solidFill>
                <a:latin typeface="Trebuchet MS" panose="020B0603020202020204" pitchFamily="34" charset="0"/>
              </a:rPr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76774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Avant son CSI :</a:t>
            </a:r>
          </a:p>
          <a:p>
            <a:pPr lvl="0"/>
            <a:r>
              <a:rPr lang="fr-FR" b="1" dirty="0">
                <a:solidFill>
                  <a:schemeClr val="tx1"/>
                </a:solidFill>
              </a:rPr>
              <a:t>Renseigner le document de présentation </a:t>
            </a:r>
            <a:r>
              <a:rPr lang="fr-FR" dirty="0">
                <a:solidFill>
                  <a:schemeClr val="tx1"/>
                </a:solidFill>
              </a:rPr>
              <a:t>de ses travaux et </a:t>
            </a:r>
            <a:r>
              <a:rPr lang="fr-FR" b="1" dirty="0">
                <a:solidFill>
                  <a:schemeClr val="tx1"/>
                </a:solidFill>
              </a:rPr>
              <a:t>l’adresser aux membres du CSI </a:t>
            </a:r>
            <a:r>
              <a:rPr lang="fr-FR" b="1" u="sng" dirty="0">
                <a:solidFill>
                  <a:schemeClr val="tx1"/>
                </a:solidFill>
              </a:rPr>
              <a:t>au plus tard 10 jours avant </a:t>
            </a:r>
            <a:r>
              <a:rPr lang="fr-FR" dirty="0">
                <a:solidFill>
                  <a:schemeClr val="tx1"/>
                </a:solidFill>
              </a:rPr>
              <a:t>la date du CSI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Il existe </a:t>
            </a:r>
            <a:r>
              <a:rPr lang="fr-FR" b="1" u="sng" dirty="0">
                <a:solidFill>
                  <a:schemeClr val="tx1"/>
                </a:solidFill>
                <a:sym typeface="Wingdings" panose="05000000000000000000" pitchFamily="2" charset="2"/>
              </a:rPr>
              <a:t>un document spécifique pour chaque année de thèse</a:t>
            </a:r>
            <a:r>
              <a:rPr lang="fr-FR" u="sng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et il est </a:t>
            </a:r>
            <a:r>
              <a:rPr lang="fr-FR" dirty="0">
                <a:solidFill>
                  <a:schemeClr val="tx1"/>
                </a:solidFill>
              </a:rPr>
              <a:t>téléchargeable sur le site d’ALLPH@ à la rubrique « CSI et valorisation de la thèse » : </a:t>
            </a:r>
            <a:r>
              <a:rPr lang="fr-FR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https://allpha.univ-tlse2.fr/accueil/csi-et-valorisation-de-la-these/comites-de-suivi-de-these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Le jour J, les entretiens sont organisés sous la forme de 3 étapes distinctes :</a:t>
            </a:r>
          </a:p>
          <a:p>
            <a:pPr lvl="0"/>
            <a:r>
              <a:rPr lang="fr-FR" b="1" dirty="0">
                <a:solidFill>
                  <a:schemeClr val="tx1"/>
                </a:solidFill>
              </a:rPr>
              <a:t>présentation de l’avancement des travaux et discussion</a:t>
            </a:r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entretien avec le doctorant ou la doctorante </a:t>
            </a:r>
            <a:r>
              <a:rPr lang="fr-FR" b="1" dirty="0">
                <a:solidFill>
                  <a:schemeClr val="tx1"/>
                </a:solidFill>
              </a:rPr>
              <a:t>sans la direction de thèse</a:t>
            </a:r>
            <a:r>
              <a:rPr lang="fr-FR" dirty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entretien avec la direction de thèse </a:t>
            </a:r>
            <a:r>
              <a:rPr lang="fr-FR" b="1" dirty="0">
                <a:solidFill>
                  <a:schemeClr val="tx1"/>
                </a:solidFill>
              </a:rPr>
              <a:t>sans la/le </a:t>
            </a:r>
            <a:r>
              <a:rPr lang="fr-FR" b="1" dirty="0" err="1">
                <a:solidFill>
                  <a:schemeClr val="tx1"/>
                </a:solidFill>
              </a:rPr>
              <a:t>doctorant·e</a:t>
            </a:r>
            <a:r>
              <a:rPr lang="fr-FR" b="1" dirty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9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73DB454-CAC5-6744-9226-924F8ADA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65" y="188640"/>
            <a:ext cx="5400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Le Portfolio </a:t>
            </a:r>
            <a:r>
              <a:rPr lang="fr-FR" sz="2000" dirty="0">
                <a:solidFill>
                  <a:schemeClr val="bg1"/>
                </a:solidFill>
              </a:rPr>
              <a:t>(sur </a:t>
            </a:r>
            <a:r>
              <a:rPr lang="fr-FR" sz="2000" dirty="0" err="1">
                <a:solidFill>
                  <a:schemeClr val="bg1"/>
                </a:solidFill>
              </a:rPr>
              <a:t>Adum</a:t>
            </a:r>
            <a:r>
              <a:rPr lang="fr-FR" sz="2000" dirty="0">
                <a:solidFill>
                  <a:schemeClr val="bg1"/>
                </a:solidFill>
              </a:rPr>
              <a:t>)</a:t>
            </a:r>
            <a:r>
              <a:rPr lang="fr-FR" sz="3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3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ECB629-881C-1842-9FFC-AB4ADB483F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0800000" flipV="1">
            <a:off x="1676335" y="1067247"/>
            <a:ext cx="7308812" cy="56612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100" dirty="0">
                <a:solidFill>
                  <a:schemeClr val="tx1"/>
                </a:solidFill>
              </a:rPr>
              <a:t>Un récapitulatif des compétences</a:t>
            </a:r>
          </a:p>
          <a:p>
            <a:pPr>
              <a:spcBef>
                <a:spcPts val="0"/>
              </a:spcBef>
            </a:pPr>
            <a:r>
              <a:rPr lang="fr-FR" sz="2100" dirty="0">
                <a:solidFill>
                  <a:schemeClr val="tx1"/>
                </a:solidFill>
              </a:rPr>
              <a:t>Sert pour l’insertion professionnelle</a:t>
            </a:r>
          </a:p>
          <a:p>
            <a:pPr marL="45720" indent="0">
              <a:buNone/>
            </a:pPr>
            <a:endParaRPr lang="fr-FR" sz="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100" b="1" dirty="0">
                <a:solidFill>
                  <a:schemeClr val="tx1"/>
                </a:solidFill>
              </a:rPr>
              <a:t>Le Portfolio d’ADUM 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2000" dirty="0">
                <a:solidFill>
                  <a:schemeClr val="tx1"/>
                </a:solidFill>
              </a:rPr>
              <a:t>Les formations importées dans 10 rubriques 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Scientifique, Développement personnel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Poursuite de Carrière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Entreprenariat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Pratiques pédagogiques pour l’université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Méthodologie de la thèse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recherche documentaire et publication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International/Langues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Diffusion des Savoirs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Interdisciplinarité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Éthique et intégrité scientifique</a:t>
            </a:r>
          </a:p>
          <a:p>
            <a:pPr marL="45720" indent="0">
              <a:buNone/>
            </a:pPr>
            <a:endParaRPr lang="fr-FR" sz="100" dirty="0">
              <a:solidFill>
                <a:schemeClr val="tx1"/>
              </a:solidFill>
            </a:endParaRPr>
          </a:p>
          <a:p>
            <a:r>
              <a:rPr lang="fr-FR" sz="2100" dirty="0">
                <a:solidFill>
                  <a:schemeClr val="tx1"/>
                </a:solidFill>
              </a:rPr>
              <a:t>Peut être complété d’autres entrées par la/le </a:t>
            </a:r>
            <a:r>
              <a:rPr lang="fr-FR" sz="2100" dirty="0" err="1">
                <a:solidFill>
                  <a:schemeClr val="tx1"/>
                </a:solidFill>
              </a:rPr>
              <a:t>doctorant·e</a:t>
            </a:r>
            <a:endParaRPr lang="fr-FR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4767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2C5AC6-E3A5-BEF2-B807-444BA8EC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300" dirty="0">
                <a:solidFill>
                  <a:schemeClr val="bg1"/>
                </a:solidFill>
              </a:rPr>
              <a:t>ENGAGEMENTS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2C1CC1-84CD-E9B6-C37F-0F7295EA08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2925350"/>
            <a:ext cx="6400800" cy="2303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</a:rPr>
              <a:t>Au</a:t>
            </a:r>
            <a:r>
              <a:rPr lang="fr-FR" sz="2000" dirty="0"/>
              <a:t> </a:t>
            </a:r>
            <a:r>
              <a:rPr lang="fr-FR" sz="2000" b="1" dirty="0">
                <a:solidFill>
                  <a:schemeClr val="tx1"/>
                </a:solidFill>
              </a:rPr>
              <a:t>commencement: LA CHARTE DU DOCTORAT</a:t>
            </a:r>
          </a:p>
          <a:p>
            <a:pPr marL="0" indent="0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</a:rPr>
              <a:t>À la fin du parcours: LE SERMENT DES DOCTEURS</a:t>
            </a:r>
          </a:p>
          <a:p>
            <a:pPr marL="0" indent="0">
              <a:buNone/>
            </a:pPr>
            <a:r>
              <a:rPr lang="fr-FR" sz="2000" dirty="0"/>
              <a:t>=maintenir une conduite intègre dans le rapport au savoir, les méthodes et les résultats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864096"/>
          </a:xfrm>
        </p:spPr>
        <p:txBody>
          <a:bodyPr>
            <a:normAutofit/>
          </a:bodyPr>
          <a:lstStyle/>
          <a:p>
            <a:pPr algn="ctr"/>
            <a:r>
              <a:rPr lang="fr-FR" sz="4200" dirty="0">
                <a:solidFill>
                  <a:schemeClr val="bg1"/>
                </a:solidFill>
              </a:rPr>
              <a:t>Les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2132856"/>
            <a:ext cx="7128792" cy="4536504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A53010"/>
                </a:solidFill>
              </a:rPr>
              <a:t>Volume minimal </a:t>
            </a:r>
            <a:r>
              <a:rPr lang="fr-FR" sz="2400" dirty="0">
                <a:solidFill>
                  <a:schemeClr val="tx1"/>
                </a:solidFill>
              </a:rPr>
              <a:t>de formations à effectuer = </a:t>
            </a:r>
            <a:r>
              <a:rPr lang="fr-FR" sz="2400" b="1" dirty="0">
                <a:solidFill>
                  <a:srgbClr val="A53010"/>
                </a:solidFill>
              </a:rPr>
              <a:t>100 h (base forfaitaire)</a:t>
            </a:r>
            <a:endParaRPr lang="fr-FR" sz="2400" dirty="0">
              <a:solidFill>
                <a:srgbClr val="A53010"/>
              </a:solidFill>
            </a:endParaRPr>
          </a:p>
          <a:p>
            <a:pPr marL="0" indent="0" algn="just">
              <a:buNone/>
            </a:pPr>
            <a:endParaRPr lang="fr-FR" sz="2400" b="1" dirty="0">
              <a:solidFill>
                <a:srgbClr val="002060"/>
              </a:solidFill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La formation se divise en </a:t>
            </a:r>
            <a:r>
              <a:rPr lang="fr-FR" sz="2400" b="1" dirty="0">
                <a:solidFill>
                  <a:srgbClr val="A53010"/>
                </a:solidFill>
              </a:rPr>
              <a:t>deux parties complémentaires :</a:t>
            </a:r>
            <a:endParaRPr lang="fr-FR" sz="2400" dirty="0">
              <a:solidFill>
                <a:srgbClr val="A5301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Tronc commun (50 h)</a:t>
            </a:r>
            <a:r>
              <a:rPr lang="fr-FR" sz="2200" dirty="0">
                <a:solidFill>
                  <a:schemeClr val="tx1"/>
                </a:solidFill>
              </a:rPr>
              <a:t>,</a:t>
            </a: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à effectuer entre la 1</a:t>
            </a:r>
            <a:r>
              <a:rPr lang="fr-FR" sz="2200" baseline="30000" dirty="0">
                <a:solidFill>
                  <a:schemeClr val="tx1"/>
                </a:solidFill>
              </a:rPr>
              <a:t>ère</a:t>
            </a:r>
            <a:r>
              <a:rPr lang="fr-FR" sz="2200" dirty="0">
                <a:solidFill>
                  <a:schemeClr val="tx1"/>
                </a:solidFill>
              </a:rPr>
              <a:t> et la 3</a:t>
            </a:r>
            <a:r>
              <a:rPr lang="fr-FR" sz="2200" baseline="30000" dirty="0">
                <a:solidFill>
                  <a:schemeClr val="tx1"/>
                </a:solidFill>
              </a:rPr>
              <a:t>ème</a:t>
            </a:r>
            <a:r>
              <a:rPr lang="fr-FR" sz="2200" dirty="0">
                <a:solidFill>
                  <a:schemeClr val="tx1"/>
                </a:solidFill>
              </a:rPr>
              <a:t> année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tx1"/>
                </a:solidFill>
              </a:rPr>
              <a:t>Parcours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b="1" dirty="0">
                <a:solidFill>
                  <a:schemeClr val="tx1"/>
                </a:solidFill>
              </a:rPr>
              <a:t>(50 h)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30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44816" cy="864096"/>
          </a:xfrm>
        </p:spPr>
        <p:txBody>
          <a:bodyPr>
            <a:normAutofit/>
          </a:bodyPr>
          <a:lstStyle/>
          <a:p>
            <a:pPr algn="ctr"/>
            <a:r>
              <a:rPr lang="fr-FR" sz="4200" dirty="0">
                <a:solidFill>
                  <a:schemeClr val="bg1"/>
                </a:solidFill>
              </a:rPr>
              <a:t>Où les trouver?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51720" y="1829983"/>
            <a:ext cx="6696744" cy="4479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dirty="0">
                <a:solidFill>
                  <a:srgbClr val="A53010"/>
                </a:solidFill>
              </a:rPr>
              <a:t>TROIS catalogues : </a:t>
            </a:r>
            <a:r>
              <a:rPr lang="fr-FR" b="1" dirty="0">
                <a:solidFill>
                  <a:srgbClr val="A53010"/>
                </a:solidFill>
              </a:rPr>
              <a:t>(</a:t>
            </a:r>
            <a:r>
              <a:rPr lang="fr-FR" b="1" dirty="0" err="1">
                <a:solidFill>
                  <a:srgbClr val="A53010"/>
                </a:solidFill>
              </a:rPr>
              <a:t>cf</a:t>
            </a:r>
            <a:r>
              <a:rPr lang="fr-FR" b="1" dirty="0">
                <a:solidFill>
                  <a:srgbClr val="A53010"/>
                </a:solidFill>
              </a:rPr>
              <a:t> offre de </a:t>
            </a:r>
            <a:r>
              <a:rPr lang="fr-FR" b="1" u="sng" dirty="0">
                <a:solidFill>
                  <a:srgbClr val="A53010"/>
                </a:solidFill>
              </a:rPr>
              <a:t>formations</a:t>
            </a:r>
            <a:r>
              <a:rPr lang="fr-FR" b="1" dirty="0">
                <a:solidFill>
                  <a:srgbClr val="A53010"/>
                </a:solidFill>
              </a:rPr>
              <a:t> sur le site)</a:t>
            </a:r>
          </a:p>
          <a:p>
            <a:pPr>
              <a:buNone/>
            </a:pPr>
            <a:endParaRPr lang="fr-FR" sz="1000" dirty="0"/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ALLPH@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mutualisées entre les 3 ED de l’UT2J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chemeClr val="tx1"/>
                </a:solidFill>
              </a:rPr>
              <a:t>Les formations de École des Docteurs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400" b="1" dirty="0">
                <a:solidFill>
                  <a:srgbClr val="FF0000"/>
                </a:solidFill>
              </a:rPr>
              <a:t>+</a:t>
            </a:r>
            <a:r>
              <a:rPr lang="fr-FR" sz="2400" dirty="0">
                <a:solidFill>
                  <a:schemeClr val="tx1"/>
                </a:solidFill>
              </a:rPr>
              <a:t> Des formations </a:t>
            </a:r>
            <a:r>
              <a:rPr lang="fr-FR" sz="2400" b="1" dirty="0">
                <a:solidFill>
                  <a:srgbClr val="A53010"/>
                </a:solidFill>
              </a:rPr>
              <a:t>hors catalogue </a:t>
            </a:r>
            <a:r>
              <a:rPr lang="fr-FR" sz="2400" dirty="0">
                <a:solidFill>
                  <a:schemeClr val="tx1"/>
                </a:solidFill>
              </a:rPr>
              <a:t>qui peuvent être suivies à l’extérieur de Toulouse.</a:t>
            </a:r>
          </a:p>
        </p:txBody>
      </p:sp>
    </p:spTree>
    <p:extLst>
      <p:ext uri="{BB962C8B-B14F-4D97-AF65-F5344CB8AC3E}">
        <p14:creationId xmlns:p14="http://schemas.microsoft.com/office/powerpoint/2010/main" val="168149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912768" cy="720080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Comment s’inscrire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44936" y="1412776"/>
            <a:ext cx="69127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Aller sur le site d’ALLPH@, consulter les catalogues et choisir ses formations</a:t>
            </a:r>
          </a:p>
          <a:p>
            <a:r>
              <a:rPr lang="fr-FR" sz="2000" dirty="0">
                <a:solidFill>
                  <a:schemeClr val="tx1"/>
                </a:solidFill>
              </a:rPr>
              <a:t>Connexion à ADUM avec votre adresse mail et mot de passe</a:t>
            </a:r>
          </a:p>
          <a:p>
            <a:r>
              <a:rPr lang="fr-FR" sz="2000" dirty="0">
                <a:solidFill>
                  <a:schemeClr val="tx1"/>
                </a:solidFill>
              </a:rPr>
              <a:t>Choisir la formation que vous désirez suivre</a:t>
            </a:r>
          </a:p>
          <a:p>
            <a:r>
              <a:rPr lang="fr-FR" sz="2000" dirty="0">
                <a:solidFill>
                  <a:schemeClr val="tx1"/>
                </a:solidFill>
              </a:rPr>
              <a:t>S’inscrire (et retenir la date sur vos agendas)</a:t>
            </a:r>
          </a:p>
          <a:p>
            <a:r>
              <a:rPr lang="fr-FR" sz="2000" dirty="0">
                <a:solidFill>
                  <a:schemeClr val="tx1"/>
                </a:solidFill>
              </a:rPr>
              <a:t>Confirmation d’inscription.</a:t>
            </a:r>
          </a:p>
          <a:p>
            <a:pPr marL="0" indent="0">
              <a:buNone/>
            </a:pPr>
            <a:endParaRPr lang="fr-FR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  <a:p>
            <a:pPr marL="914400" lvl="2" indent="0">
              <a:buClr>
                <a:schemeClr val="bg1"/>
              </a:buClr>
              <a:buNone/>
            </a:pPr>
            <a:r>
              <a:rPr lang="fr-FR" sz="2200" b="1" i="1" dirty="0">
                <a:solidFill>
                  <a:srgbClr val="FF0000"/>
                </a:solidFill>
              </a:rPr>
              <a:t>Si vous </a:t>
            </a:r>
            <a:r>
              <a:rPr lang="fr-FR" sz="2000" b="1" i="1" dirty="0">
                <a:solidFill>
                  <a:srgbClr val="FF0000"/>
                </a:solidFill>
              </a:rPr>
              <a:t>ne pouvez plus suivre la formation, vous devez impérativement vous désinscrire ou prévenir les gestionnaires, surtout lorsque les places sont limitées.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03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8" y="404664"/>
            <a:ext cx="8461448" cy="864096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a typeface="+mn-ea"/>
                <a:cs typeface="+mn-cs"/>
              </a:rPr>
              <a:t>Comment valider les formations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31640" y="1340768"/>
            <a:ext cx="7488832" cy="5184576"/>
          </a:xfrm>
        </p:spPr>
        <p:txBody>
          <a:bodyPr>
            <a:noAutofit/>
          </a:bodyPr>
          <a:lstStyle/>
          <a:p>
            <a:pPr algn="just"/>
            <a:r>
              <a:rPr lang="fr-FR" sz="2200" b="1" dirty="0">
                <a:solidFill>
                  <a:schemeClr val="tx1"/>
                </a:solidFill>
              </a:rPr>
              <a:t>Offre de formation ALLPH@, UT2J, EDT</a:t>
            </a:r>
            <a:endParaRPr lang="fr-FR" sz="22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signer la </a:t>
            </a:r>
            <a:r>
              <a:rPr lang="fr-FR" sz="2000" dirty="0">
                <a:solidFill>
                  <a:srgbClr val="A53010"/>
                </a:solidFill>
              </a:rPr>
              <a:t>feuille d’émargement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renvoyer le </a:t>
            </a:r>
            <a:r>
              <a:rPr lang="fr-FR" sz="2000" dirty="0">
                <a:solidFill>
                  <a:srgbClr val="A53010"/>
                </a:solidFill>
              </a:rPr>
              <a:t>questionnaire d’évaluation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validation par Mme Guiraud / les gestionnaires EDT</a:t>
            </a:r>
          </a:p>
          <a:p>
            <a:pPr marL="457200" lvl="1" indent="0" algn="just">
              <a:buNone/>
            </a:pPr>
            <a:r>
              <a:rPr lang="fr-FR" sz="3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>
                <a:solidFill>
                  <a:schemeClr val="tx1"/>
                </a:solidFill>
              </a:rPr>
              <a:t>Activités hors catalogue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Toujours demander une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A53010"/>
                </a:solidFill>
              </a:rPr>
              <a:t>attestation de présence (voir 	site pour le modèle ALLPH@)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Entrer demandes de validation dans compte ADUM 	(validation « formations hors-catalogue »)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A53010"/>
                </a:solidFill>
              </a:rPr>
              <a:t>Joindre l’attestation en PDF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Validation par Mme. </a:t>
            </a:r>
            <a:r>
              <a:rPr lang="fr-FR" sz="2000" dirty="0" err="1">
                <a:solidFill>
                  <a:schemeClr val="tx1"/>
                </a:solidFill>
              </a:rPr>
              <a:t>Palaisi</a:t>
            </a:r>
            <a:r>
              <a:rPr lang="fr-FR" sz="2000" dirty="0">
                <a:solidFill>
                  <a:schemeClr val="tx1"/>
                </a:solidFill>
              </a:rPr>
              <a:t> (confirmation de validation générée et envoyée automatiquement par ADUM) </a:t>
            </a:r>
          </a:p>
        </p:txBody>
      </p:sp>
    </p:spTree>
    <p:extLst>
      <p:ext uri="{BB962C8B-B14F-4D97-AF65-F5344CB8AC3E}">
        <p14:creationId xmlns:p14="http://schemas.microsoft.com/office/powerpoint/2010/main" val="154148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7859216" cy="5616624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fr-FR" sz="2200" dirty="0">
                <a:solidFill>
                  <a:schemeClr val="tx1"/>
                </a:solidFill>
              </a:rPr>
              <a:t>Quel que soit leur parcours, les doctorant.es valideront :</a:t>
            </a:r>
          </a:p>
          <a:p>
            <a:pPr>
              <a:buFontTx/>
              <a:buChar char="-"/>
            </a:pPr>
            <a:endParaRPr lang="fr-FR" sz="100" b="1" dirty="0">
              <a:solidFill>
                <a:srgbClr val="002060"/>
              </a:solidFill>
            </a:endParaRPr>
          </a:p>
          <a:p>
            <a:r>
              <a:rPr lang="fr-FR" sz="2200" b="1" dirty="0">
                <a:solidFill>
                  <a:srgbClr val="A53010"/>
                </a:solidFill>
              </a:rPr>
              <a:t>Deux séminaires disciplinaires </a:t>
            </a:r>
            <a:r>
              <a:rPr lang="fr-FR" sz="2200" dirty="0">
                <a:solidFill>
                  <a:schemeClr val="tx1"/>
                </a:solidFill>
              </a:rPr>
              <a:t>sur la liste des formations </a:t>
            </a:r>
            <a:r>
              <a:rPr lang="fr-FR" altLang="ja-JP" sz="2200" dirty="0">
                <a:solidFill>
                  <a:schemeClr val="tx1"/>
                </a:solidFill>
              </a:rPr>
              <a:t>ALLPH@ : 20 h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Doc-to-Me</a:t>
            </a:r>
            <a:r>
              <a:rPr lang="fr-FR" sz="2200" dirty="0">
                <a:solidFill>
                  <a:schemeClr val="tx1"/>
                </a:solidFill>
              </a:rPr>
              <a:t> au moins un au cours de la thèse : </a:t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2 h pour les auditeurs, 8 h pour les intervenant.es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Langue étrangère </a:t>
            </a:r>
            <a:r>
              <a:rPr lang="fr-FR" sz="2200" dirty="0">
                <a:solidFill>
                  <a:schemeClr val="tx1"/>
                </a:solidFill>
              </a:rPr>
              <a:t>de son choix ou une activité à l’international : 10 h</a:t>
            </a:r>
          </a:p>
          <a:p>
            <a:r>
              <a:rPr lang="fr-FR" sz="2200" b="1" dirty="0" err="1">
                <a:solidFill>
                  <a:srgbClr val="A53010"/>
                </a:solidFill>
                <a:cs typeface="Arial"/>
              </a:rPr>
              <a:t>Méthodologie</a:t>
            </a:r>
            <a:r>
              <a:rPr lang="fr-FR" sz="2200" b="1" dirty="0">
                <a:solidFill>
                  <a:srgbClr val="A53010"/>
                </a:solidFill>
                <a:cs typeface="Arial"/>
              </a:rPr>
              <a:t> </a:t>
            </a:r>
            <a:r>
              <a:rPr lang="fr-FR" sz="2200" dirty="0">
                <a:solidFill>
                  <a:schemeClr val="tx1"/>
                </a:solidFill>
                <a:cs typeface="Arial"/>
              </a:rPr>
              <a:t>: </a:t>
            </a: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  <a:t>« Trouver sa documentation »  </a:t>
            </a:r>
            <a:b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  <a:t>(en 1</a:t>
            </a:r>
            <a:r>
              <a:rPr lang="fr-FR" sz="2200" baseline="30000" dirty="0">
                <a:solidFill>
                  <a:schemeClr val="tx1"/>
                </a:solidFill>
                <a:ea typeface="ＭＳ Ｐゴシック" pitchFamily="34" charset="-128"/>
              </a:rPr>
              <a:t>ère</a:t>
            </a: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</a:rPr>
              <a:t> année) : </a:t>
            </a:r>
            <a:r>
              <a:rPr lang="fr-FR" sz="2200" dirty="0">
                <a:solidFill>
                  <a:schemeClr val="tx1"/>
                </a:solidFill>
                <a:ea typeface="ＭＳ Ｐゴシック" pitchFamily="34" charset="-128"/>
                <a:cs typeface="Arial"/>
              </a:rPr>
              <a:t>6</a:t>
            </a:r>
            <a:r>
              <a:rPr lang="fr-FR" sz="2200" dirty="0">
                <a:solidFill>
                  <a:schemeClr val="tx1"/>
                </a:solidFill>
                <a:cs typeface="Arial"/>
              </a:rPr>
              <a:t> h et toute(s) formation(s) au choix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Formation à l’éthique et à l’intégrité scientifique :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6 h</a:t>
            </a: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dirty="0">
                <a:solidFill>
                  <a:schemeClr val="bg1"/>
                </a:solidFill>
              </a:rPr>
              <a:t> </a:t>
            </a:r>
            <a:r>
              <a:rPr lang="fr-FR" sz="2200" b="1" i="1" dirty="0">
                <a:solidFill>
                  <a:schemeClr val="bg1"/>
                </a:solidFill>
              </a:rPr>
              <a:t>Formations à valider dans le courant des deux premières années de préférence</a:t>
            </a:r>
          </a:p>
          <a:p>
            <a:pPr>
              <a:buFontTx/>
              <a:buChar char="-"/>
            </a:pPr>
            <a:r>
              <a:rPr lang="fr-FR" sz="1300" b="1" dirty="0">
                <a:solidFill>
                  <a:srgbClr val="FFFF00"/>
                </a:solidFill>
              </a:rPr>
              <a:t>Attention les forfaits horaires sont approximatifs et en cours de revalorisation</a:t>
            </a:r>
          </a:p>
          <a:p>
            <a:pPr marL="45720" indent="0">
              <a:buNone/>
            </a:pP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2E8EB302-375E-48EB-A4A0-382F4F38B78A}"/>
              </a:ext>
            </a:extLst>
          </p:cNvPr>
          <p:cNvSpPr txBox="1"/>
          <p:nvPr/>
        </p:nvSpPr>
        <p:spPr>
          <a:xfrm>
            <a:off x="1331640" y="188640"/>
            <a:ext cx="73100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Tronc commun (50 heures)</a:t>
            </a:r>
            <a:endParaRPr lang="de-DE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21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ogo-UT2J - Ecole Doctorale ALLPH@ (Arts, Lettres, Langues, Philosophie, Communication)">
            <a:extLst>
              <a:ext uri="{FF2B5EF4-FFF2-40B4-BE49-F238E27FC236}">
                <a16:creationId xmlns:a16="http://schemas.microsoft.com/office/drawing/2014/main" xmlns="" id="{1503C9DE-B002-4810-A107-8B36429D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45250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24D08F1-8D1D-4E75-91F3-191384BA9FB0}"/>
              </a:ext>
            </a:extLst>
          </p:cNvPr>
          <p:cNvSpPr txBox="1"/>
          <p:nvPr/>
        </p:nvSpPr>
        <p:spPr>
          <a:xfrm>
            <a:off x="2555777" y="836712"/>
            <a:ext cx="59046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A53010"/>
                </a:solidFill>
                <a:latin typeface="+mn-lt"/>
              </a:rPr>
              <a:t>ALLPH@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pour Arts, Lettres, Langues, Philosophie, Sciences de l’Information et de la Communication</a:t>
            </a:r>
          </a:p>
          <a:p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la structure administrative mais aussi pédagogique où suivre des formations,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où trouver </a:t>
            </a:r>
            <a:r>
              <a:rPr lang="fr-FR" sz="2400" dirty="0" err="1">
                <a:solidFill>
                  <a:schemeClr val="tx1"/>
                </a:solidFill>
              </a:rPr>
              <a:t>un·e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interlocuteur·rice</a:t>
            </a:r>
            <a:r>
              <a:rPr lang="fr-FR" sz="2400" dirty="0">
                <a:solidFill>
                  <a:schemeClr val="tx1"/>
                </a:solidFill>
              </a:rPr>
              <a:t> pour faire le point sur l’avancée de sa recherche, de son parcours de formation et de son insertion future.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l’occasion de rencontres interdisciplinaires très fructueuses.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+mn-lt"/>
              </a:rPr>
            </a:br>
            <a:r>
              <a:rPr lang="fr-FR" sz="3200" dirty="0">
                <a:solidFill>
                  <a:schemeClr val="tx1"/>
                </a:solidFill>
                <a:latin typeface="+mn-lt"/>
              </a:rPr>
              <a:t>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7373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268760"/>
            <a:ext cx="72008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>
                <a:solidFill>
                  <a:schemeClr val="tx1"/>
                </a:solidFill>
              </a:rPr>
              <a:t>5 grands séminaires méthodologiques et transversaux spécifiques à l’ED ALLPH@ (2 ans)</a:t>
            </a:r>
          </a:p>
          <a:p>
            <a:pPr marL="0" indent="0" algn="just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Méthodologies de recherche déployées faisant intervenir les langues</a:t>
            </a:r>
          </a:p>
          <a:p>
            <a:pPr lvl="0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Désaliénation-désintoxication: philosophies et épistémologies caribéennes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Littératures latino-américaines et savoirs situés : regards sur le monde global</a:t>
            </a:r>
          </a:p>
          <a:p>
            <a:pPr lvl="0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Epistémologie du processus créateur: pour des outils théoriques en recherche-création théâtrale et littéraire.</a:t>
            </a:r>
          </a:p>
          <a:p>
            <a:pPr lvl="0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Une approche élargie de la recherche-création à l'UT2J: recherche en art, projets arts-sciences et expérimentations formelles</a:t>
            </a:r>
          </a:p>
          <a:p>
            <a:pPr lvl="0"/>
            <a:endParaRPr lang="fr-FR" dirty="0">
              <a:solidFill>
                <a:schemeClr val="tx1"/>
              </a:solidFill>
            </a:endParaRPr>
          </a:p>
          <a:p>
            <a:pPr lvl="0"/>
            <a:endParaRPr lang="fr-FR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fr-FR" sz="600" dirty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39FF150-47F3-4CFC-8F43-F119B27AFFC8}"/>
              </a:ext>
            </a:extLst>
          </p:cNvPr>
          <p:cNvSpPr txBox="1"/>
          <p:nvPr/>
        </p:nvSpPr>
        <p:spPr>
          <a:xfrm>
            <a:off x="827584" y="332656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  <a:latin typeface="+mj-lt"/>
              </a:rPr>
              <a:t>Les formations ALLPH@</a:t>
            </a:r>
            <a:endParaRPr lang="de-DE" sz="3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99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268759"/>
            <a:ext cx="6984776" cy="5180731"/>
          </a:xfrm>
        </p:spPr>
        <p:txBody>
          <a:bodyPr>
            <a:noAutofit/>
          </a:bodyPr>
          <a:lstStyle/>
          <a:p>
            <a:pPr algn="just"/>
            <a:endParaRPr lang="fr-FR" sz="1100" dirty="0">
              <a:solidFill>
                <a:srgbClr val="002060"/>
              </a:solidFill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Rencontres mensuelles (mercredi 16h-17h30)</a:t>
            </a:r>
          </a:p>
          <a:p>
            <a:pPr marL="45720" indent="0" algn="just">
              <a:buNone/>
            </a:pPr>
            <a:endParaRPr lang="fr-FR" sz="100" dirty="0">
              <a:solidFill>
                <a:schemeClr val="tx1"/>
              </a:solidFill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Principe (en 2</a:t>
            </a:r>
            <a:r>
              <a:rPr lang="fr-FR" sz="2200" baseline="30000" dirty="0">
                <a:solidFill>
                  <a:schemeClr val="tx1"/>
                </a:solidFill>
              </a:rPr>
              <a:t>e</a:t>
            </a:r>
            <a:r>
              <a:rPr lang="fr-FR" sz="2200" dirty="0">
                <a:solidFill>
                  <a:schemeClr val="tx1"/>
                </a:solidFill>
              </a:rPr>
              <a:t> et 3</a:t>
            </a:r>
            <a:r>
              <a:rPr lang="fr-FR" sz="2200" baseline="30000" dirty="0">
                <a:solidFill>
                  <a:schemeClr val="tx1"/>
                </a:solidFill>
              </a:rPr>
              <a:t>e</a:t>
            </a:r>
            <a:r>
              <a:rPr lang="fr-FR" sz="2200" dirty="0">
                <a:solidFill>
                  <a:schemeClr val="tx1"/>
                </a:solidFill>
              </a:rPr>
              <a:t> année pour présenter sa recherche, en n’importe quelle année comme auditeur ou auditrice)</a:t>
            </a:r>
            <a:endParaRPr lang="fr-FR" sz="1100" dirty="0">
              <a:solidFill>
                <a:schemeClr val="tx1"/>
              </a:solidFill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7 séances chaque année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Thématiques indiquées sur ADUM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résumés envoyés aux inscrit.es quelques jours avant la séance</a:t>
            </a:r>
          </a:p>
          <a:p>
            <a:pPr marL="457200" lvl="1" indent="0" algn="just">
              <a:buNone/>
            </a:pPr>
            <a:endParaRPr lang="fr-FR" sz="5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fr-FR" sz="2000" b="1" u="sng" dirty="0">
                <a:solidFill>
                  <a:schemeClr val="accent1"/>
                </a:solidFill>
              </a:rPr>
              <a:t>Dates 2025-2026 </a:t>
            </a:r>
            <a:r>
              <a:rPr lang="fr-FR" sz="2000" b="1" dirty="0">
                <a:solidFill>
                  <a:schemeClr val="accent1"/>
                </a:solidFill>
              </a:rPr>
              <a:t>: </a:t>
            </a:r>
          </a:p>
          <a:p>
            <a:pPr marL="457200" lvl="1" indent="0" algn="just">
              <a:buNone/>
            </a:pPr>
            <a:r>
              <a:rPr lang="fr-FR" sz="2000" b="1" dirty="0">
                <a:solidFill>
                  <a:schemeClr val="accent1"/>
                </a:solidFill>
              </a:rPr>
              <a:t>15 octobre 2025, 26 novembre, 17 décembre 2025, 28 janvier 2026, 16 février, 25 mars, 15 avril, 27 mai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8F7631B2-0012-4A50-AC06-2FC45A760039}"/>
              </a:ext>
            </a:extLst>
          </p:cNvPr>
          <p:cNvSpPr txBox="1"/>
          <p:nvPr/>
        </p:nvSpPr>
        <p:spPr>
          <a:xfrm>
            <a:off x="2483768" y="4085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Doc-to-Me</a:t>
            </a:r>
            <a:endParaRPr lang="de-DE" sz="3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72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51720" y="1484784"/>
            <a:ext cx="6616824" cy="4968552"/>
          </a:xfrm>
        </p:spPr>
        <p:txBody>
          <a:bodyPr>
            <a:normAutofit lnSpcReduction="10000"/>
          </a:bodyPr>
          <a:lstStyle/>
          <a:p>
            <a:r>
              <a:rPr lang="fr-FR" sz="2200" b="1" dirty="0">
                <a:solidFill>
                  <a:srgbClr val="A53010"/>
                </a:solidFill>
              </a:rPr>
              <a:t>Pour la thèse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ateliers de formation aux ressources documentaires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formation sur différents champs disciplinaires (la recherche en création, les études genre, littéraires, cinématographiques, les langues)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Pour l’accompagnement à la recherche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publier un article scientifique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A53010"/>
                </a:solidFill>
              </a:rPr>
              <a:t>Pour l’après-thèse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Formation SCUIO-IP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formation « Le CNU, la qualification, mode d’emploi »</a:t>
            </a:r>
          </a:p>
          <a:p>
            <a:endParaRPr lang="fr-FR" sz="2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8F815AA-B5A6-410F-92C1-3B4C0A35679C}"/>
              </a:ext>
            </a:extLst>
          </p:cNvPr>
          <p:cNvSpPr txBox="1"/>
          <p:nvPr/>
        </p:nvSpPr>
        <p:spPr>
          <a:xfrm>
            <a:off x="1043608" y="332656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2"/>
                </a:solidFill>
                <a:latin typeface="Trebuchet MS" panose="020B0603020202020204" pitchFamily="34" charset="0"/>
                <a:ea typeface="+mn-ea"/>
                <a:cs typeface="+mn-cs"/>
              </a:rPr>
              <a:t>Méthodologie</a:t>
            </a:r>
            <a:endParaRPr lang="de-DE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0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1284412"/>
            <a:ext cx="6912768" cy="5328592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50 heures restantes à déterminer en fonction du parcours choisi</a:t>
            </a:r>
          </a:p>
          <a:p>
            <a:pPr marL="0" indent="0">
              <a:buNone/>
            </a:pPr>
            <a:r>
              <a:rPr lang="fr-FR" sz="3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Pour des conseils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sur les parcours voir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+mj-lt"/>
              </a:rPr>
              <a:t>le PDF « Parcours doctoraux ALLPH@ » sur le site de l’ED, page « Offre de formation »</a:t>
            </a:r>
          </a:p>
          <a:p>
            <a:pPr lvl="1">
              <a:buNone/>
            </a:pPr>
            <a:r>
              <a:rPr lang="fr-FR" dirty="0">
                <a:solidFill>
                  <a:srgbClr val="C00000"/>
                </a:solidFill>
                <a:latin typeface="+mj-lt"/>
              </a:rPr>
              <a:t>     </a:t>
            </a:r>
            <a:r>
              <a:rPr lang="fr-FR" sz="1800" b="1" dirty="0">
                <a:solidFill>
                  <a:srgbClr val="A5301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https://allpha.univ-tlse2.fr/accueil/formations/formations-dans-le-cadre-de-la-these</a:t>
            </a:r>
            <a:endParaRPr lang="fr-FR" sz="1800" b="1" dirty="0">
              <a:solidFill>
                <a:srgbClr val="A53010"/>
              </a:solidFill>
              <a:latin typeface="+mj-lt"/>
            </a:endParaRPr>
          </a:p>
          <a:p>
            <a:endParaRPr lang="fr-FR" sz="500" dirty="0">
              <a:solidFill>
                <a:schemeClr val="tx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+mj-lt"/>
              </a:rPr>
              <a:t>le site de l’EDT pour des suggestions de parcours proposés</a:t>
            </a:r>
          </a:p>
          <a:p>
            <a:pPr marL="0" indent="0">
              <a:buNone/>
            </a:pPr>
            <a:endParaRPr lang="fr-FR" sz="100" b="1" u="sng" dirty="0">
              <a:solidFill>
                <a:srgbClr val="A5301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4F09F549-02E3-4EAA-A6E2-C08CAF0169C2}"/>
              </a:ext>
            </a:extLst>
          </p:cNvPr>
          <p:cNvSpPr txBox="1"/>
          <p:nvPr/>
        </p:nvSpPr>
        <p:spPr>
          <a:xfrm>
            <a:off x="1043608" y="260648"/>
            <a:ext cx="7560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200" dirty="0">
                <a:solidFill>
                  <a:schemeClr val="bg1"/>
                </a:solidFill>
                <a:latin typeface="+mj-lt"/>
              </a:rPr>
              <a:t>Parcours personnalisé (50 h)</a:t>
            </a:r>
            <a:endParaRPr lang="de-DE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211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7 parcours possibles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75656" y="1412776"/>
            <a:ext cx="7488832" cy="5112568"/>
          </a:xfrm>
        </p:spPr>
        <p:txBody>
          <a:bodyPr>
            <a:noAutofit/>
          </a:bodyPr>
          <a:lstStyle/>
          <a:p>
            <a:endParaRPr lang="fr-FR" sz="700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1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Métiers de l’E</a:t>
            </a:r>
            <a:r>
              <a:rPr lang="fr-FR" altLang="ja-JP" sz="2200" dirty="0">
                <a:solidFill>
                  <a:schemeClr val="tx1"/>
                </a:solidFill>
                <a:latin typeface="+mj-lt"/>
              </a:rPr>
              <a:t>nseignement supérieur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2</a:t>
            </a:r>
            <a:r>
              <a:rPr lang="fr-FR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Métiers Recherche, Développement, 				  Expertise </a:t>
            </a:r>
            <a:endParaRPr lang="fr-FR" sz="2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3</a:t>
            </a:r>
            <a:r>
              <a:rPr lang="fr-FR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Carrières internationales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4</a:t>
            </a:r>
            <a:r>
              <a:rPr lang="fr-FR" sz="2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Connaissance de l’</a:t>
            </a:r>
            <a:r>
              <a:rPr lang="fr-FR" altLang="ja-JP" sz="2200" dirty="0">
                <a:solidFill>
                  <a:schemeClr val="tx1"/>
                </a:solidFill>
                <a:latin typeface="+mj-lt"/>
              </a:rPr>
              <a:t>entreprise</a:t>
            </a:r>
            <a:endParaRPr lang="fr-FR" sz="22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5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Recherche-création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6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Recherche-édition</a:t>
            </a:r>
          </a:p>
          <a:p>
            <a:pPr>
              <a:lnSpc>
                <a:spcPct val="150000"/>
              </a:lnSpc>
            </a:pPr>
            <a:r>
              <a:rPr lang="fr-FR" sz="2200" b="1" dirty="0">
                <a:solidFill>
                  <a:srgbClr val="A53010"/>
                </a:solidFill>
                <a:latin typeface="+mj-lt"/>
              </a:rPr>
              <a:t>Parcours 7</a:t>
            </a:r>
            <a:r>
              <a:rPr lang="fr-FR" sz="2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+mj-lt"/>
              </a:rPr>
              <a:t>: Recherche-traduction</a:t>
            </a:r>
          </a:p>
        </p:txBody>
      </p:sp>
    </p:spTree>
    <p:extLst>
      <p:ext uri="{BB962C8B-B14F-4D97-AF65-F5344CB8AC3E}">
        <p14:creationId xmlns:p14="http://schemas.microsoft.com/office/powerpoint/2010/main" val="279875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424936" cy="93610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À quoi servent ces parcours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916832"/>
            <a:ext cx="6984776" cy="4536504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choisir, dans la large offre de formation, les formations les plus adaptées au parcours professionnel envisagé</a:t>
            </a:r>
          </a:p>
          <a:p>
            <a:pPr algn="just"/>
            <a:endParaRPr lang="fr-FR" sz="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optimiser l’obligation de suivre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au moins 100 h de formation doctorale tout au long de la thèse,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et de préférence </a:t>
            </a:r>
            <a:r>
              <a:rPr lang="fr-FR" sz="2400" b="1" dirty="0">
                <a:solidFill>
                  <a:schemeClr val="tx1"/>
                </a:solidFill>
                <a:latin typeface="+mj-lt"/>
              </a:rPr>
              <a:t>dans les 2 premières années de son parcours doctoral</a:t>
            </a:r>
          </a:p>
          <a:p>
            <a:pPr marL="0" indent="0" algn="just">
              <a:buNone/>
            </a:pPr>
            <a:endParaRPr lang="fr-FR" sz="8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avoir les outils et les compétences qui aideront </a:t>
            </a:r>
            <a:r>
              <a:rPr lang="fr-FR" sz="2400" dirty="0">
                <a:solidFill>
                  <a:schemeClr val="tx1"/>
                </a:solidFill>
              </a:rPr>
              <a:t>à l’insertion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743996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08912" cy="874044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Les parcours de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91680" y="1628800"/>
            <a:ext cx="7056784" cy="4752528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solidFill>
                  <a:schemeClr val="tx1"/>
                </a:solidFill>
              </a:rPr>
              <a:t>Les doctorant.es sont encouragé.es à </a:t>
            </a:r>
            <a:r>
              <a:rPr lang="fr-FR" sz="2400" b="1" dirty="0">
                <a:solidFill>
                  <a:schemeClr val="tx1"/>
                </a:solidFill>
              </a:rPr>
              <a:t>définir leur projet professionnel </a:t>
            </a:r>
            <a:r>
              <a:rPr lang="fr-FR" altLang="ja-JP" sz="2400" dirty="0">
                <a:solidFill>
                  <a:schemeClr val="tx1"/>
                </a:solidFill>
              </a:rPr>
              <a:t>pour choisir un parcours. </a:t>
            </a:r>
          </a:p>
          <a:p>
            <a:pPr marL="0" indent="0" algn="just">
              <a:buNone/>
            </a:pPr>
            <a:endParaRPr lang="fr-FR" altLang="ja-JP" sz="2400" dirty="0">
              <a:solidFill>
                <a:schemeClr val="tx1"/>
              </a:solidFill>
            </a:endParaRPr>
          </a:p>
          <a:p>
            <a:pPr algn="just"/>
            <a:r>
              <a:rPr lang="fr-FR" altLang="ja-JP" sz="2400" dirty="0">
                <a:solidFill>
                  <a:schemeClr val="tx1"/>
                </a:solidFill>
              </a:rPr>
              <a:t>Le parcours doit </a:t>
            </a:r>
            <a:r>
              <a:rPr lang="fr-FR" altLang="ja-JP" sz="2400" b="1" dirty="0">
                <a:solidFill>
                  <a:schemeClr val="tx1"/>
                </a:solidFill>
              </a:rPr>
              <a:t>correspondre au choix d’insertion professionnelle </a:t>
            </a:r>
            <a:r>
              <a:rPr lang="fr-FR" altLang="ja-JP" sz="2400" dirty="0">
                <a:solidFill>
                  <a:schemeClr val="tx1"/>
                </a:solidFill>
              </a:rPr>
              <a:t>qu’</a:t>
            </a:r>
            <a:r>
              <a:rPr lang="fr-FR" altLang="ja-JP" sz="2400" dirty="0" err="1">
                <a:solidFill>
                  <a:schemeClr val="tx1"/>
                </a:solidFill>
              </a:rPr>
              <a:t>iels</a:t>
            </a:r>
            <a:r>
              <a:rPr lang="fr-FR" altLang="ja-JP" sz="2400" dirty="0">
                <a:solidFill>
                  <a:schemeClr val="tx1"/>
                </a:solidFill>
              </a:rPr>
              <a:t> envisagent.</a:t>
            </a:r>
          </a:p>
          <a:p>
            <a:pPr algn="just"/>
            <a:endParaRPr lang="fr-FR" altLang="ja-JP" sz="2400" dirty="0">
              <a:solidFill>
                <a:schemeClr val="tx1"/>
              </a:solidFill>
            </a:endParaRPr>
          </a:p>
          <a:p>
            <a:pPr algn="just"/>
            <a:r>
              <a:rPr lang="fr-FR" altLang="ja-JP" sz="2400" dirty="0">
                <a:solidFill>
                  <a:schemeClr val="tx1"/>
                </a:solidFill>
              </a:rPr>
              <a:t>Ce parcours sert à mettre en place la</a:t>
            </a:r>
            <a:r>
              <a:rPr lang="fr-FR" altLang="ja-JP" sz="2400" b="1" dirty="0">
                <a:solidFill>
                  <a:schemeClr val="tx1"/>
                </a:solidFill>
              </a:rPr>
              <a:t> convention Individuelle de formation (CIF) </a:t>
            </a:r>
            <a:r>
              <a:rPr lang="fr-FR" altLang="ja-JP" sz="2400" dirty="0">
                <a:solidFill>
                  <a:schemeClr val="tx1"/>
                </a:solidFill>
              </a:rPr>
              <a:t>en accord avec la direction de thèse.</a:t>
            </a:r>
          </a:p>
          <a:p>
            <a:pPr algn="just"/>
            <a:endParaRPr lang="fr-FR" altLang="ja-JP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83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309835"/>
            <a:ext cx="7632848" cy="1440160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Le choix d’un parcours a-t-il une valeur contractuelle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91680" y="1916832"/>
            <a:ext cx="6912768" cy="4392489"/>
          </a:xfrm>
        </p:spPr>
        <p:txBody>
          <a:bodyPr>
            <a:normAutofit/>
          </a:bodyPr>
          <a:lstStyle/>
          <a:p>
            <a:pPr algn="just"/>
            <a:r>
              <a:rPr lang="fr-FR" sz="2200" dirty="0">
                <a:solidFill>
                  <a:schemeClr val="tx1"/>
                </a:solidFill>
              </a:rPr>
              <a:t>Le choix du parcours est une aide à la sélection des formations suivies.</a:t>
            </a:r>
          </a:p>
          <a:p>
            <a:pPr marL="0" indent="0" algn="just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Les doctorant.es </a:t>
            </a:r>
            <a:r>
              <a:rPr lang="fr-FR" sz="2200" b="1" dirty="0">
                <a:solidFill>
                  <a:schemeClr val="tx1"/>
                </a:solidFill>
              </a:rPr>
              <a:t>peuvent changer d’avis </a:t>
            </a:r>
            <a:r>
              <a:rPr lang="fr-FR" sz="2200" dirty="0">
                <a:solidFill>
                  <a:schemeClr val="tx1"/>
                </a:solidFill>
              </a:rPr>
              <a:t>sur leur devenir professionnel en cours de thèse. Il est alors conseillé de </a:t>
            </a:r>
            <a:r>
              <a:rPr lang="fr-FR" sz="2200" b="1" dirty="0">
                <a:solidFill>
                  <a:schemeClr val="tx1"/>
                </a:solidFill>
              </a:rPr>
              <a:t>réorienter le choix des formations</a:t>
            </a:r>
            <a:r>
              <a:rPr lang="fr-FR" sz="22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8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dirty="0">
                <a:solidFill>
                  <a:schemeClr val="tx1"/>
                </a:solidFill>
              </a:rPr>
              <a:t>Les doctorant.es peuvent choisir de suivre des </a:t>
            </a:r>
            <a:r>
              <a:rPr lang="fr-FR" sz="2200" b="1" dirty="0">
                <a:solidFill>
                  <a:schemeClr val="tx1"/>
                </a:solidFill>
              </a:rPr>
              <a:t>formations hors-parcours </a:t>
            </a:r>
            <a:r>
              <a:rPr lang="fr-FR" sz="2200" dirty="0">
                <a:solidFill>
                  <a:schemeClr val="tx1"/>
                </a:solidFill>
              </a:rPr>
              <a:t>pour élargir leur connaissance des outils professionnels qui accompagnent la thèse.</a:t>
            </a:r>
          </a:p>
        </p:txBody>
      </p:sp>
    </p:spTree>
    <p:extLst>
      <p:ext uri="{BB962C8B-B14F-4D97-AF65-F5344CB8AC3E}">
        <p14:creationId xmlns:p14="http://schemas.microsoft.com/office/powerpoint/2010/main" val="328395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974178"/>
          </a:xfrm>
        </p:spPr>
        <p:txBody>
          <a:bodyPr>
            <a:noAutofit/>
          </a:bodyPr>
          <a:lstStyle/>
          <a:p>
            <a:pPr algn="ctr"/>
            <a:r>
              <a:rPr lang="fr-FR" sz="4900" b="1" dirty="0">
                <a:solidFill>
                  <a:schemeClr val="bg1"/>
                </a:solidFill>
              </a:rPr>
              <a:t>Votre environnement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47664" y="1333524"/>
            <a:ext cx="6929565" cy="490378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200" b="1" dirty="0">
                <a:solidFill>
                  <a:srgbClr val="A53010"/>
                </a:solidFill>
              </a:rPr>
              <a:t>La/le </a:t>
            </a:r>
            <a:r>
              <a:rPr lang="fr-FR" sz="2200" b="1" dirty="0" err="1">
                <a:solidFill>
                  <a:srgbClr val="A53010"/>
                </a:solidFill>
              </a:rPr>
              <a:t>directeur·rice</a:t>
            </a:r>
            <a:r>
              <a:rPr lang="fr-FR" sz="2200" b="1" dirty="0">
                <a:solidFill>
                  <a:srgbClr val="A53010"/>
                </a:solidFill>
              </a:rPr>
              <a:t> : </a:t>
            </a:r>
            <a:r>
              <a:rPr lang="fr-FR" sz="2000" dirty="0" err="1">
                <a:solidFill>
                  <a:schemeClr val="tx1"/>
                </a:solidFill>
              </a:rPr>
              <a:t>interlocuteur·rices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privilégié·es</a:t>
            </a:r>
            <a:r>
              <a:rPr lang="fr-FR" sz="2000" dirty="0">
                <a:solidFill>
                  <a:schemeClr val="tx1"/>
                </a:solidFill>
              </a:rPr>
              <a:t> concernant le sujet de thèse, les activités scientifiques et l’élaboration du parcours de formation</a:t>
            </a:r>
          </a:p>
          <a:p>
            <a:pPr marL="45720" indent="0" algn="just">
              <a:buNone/>
            </a:pPr>
            <a:r>
              <a:rPr lang="fr-FR" sz="1050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fr-FR" sz="2200" b="1" dirty="0">
                <a:solidFill>
                  <a:srgbClr val="A53010"/>
                </a:solidFill>
              </a:rPr>
              <a:t>L’unité de recherche (UR)</a:t>
            </a:r>
            <a:r>
              <a:rPr lang="fr-FR" sz="2200" dirty="0">
                <a:solidFill>
                  <a:schemeClr val="tx1"/>
                </a:solidFill>
              </a:rPr>
              <a:t>, aussi appelée laboratoire, EA (équipe d’accueil) et UMR (Unité mixte de recherche) 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le lieu où rencontrer d’autres doctorant.es, des </a:t>
            </a:r>
            <a:r>
              <a:rPr lang="fr-FR" sz="2000" dirty="0" err="1">
                <a:solidFill>
                  <a:schemeClr val="tx1"/>
                </a:solidFill>
              </a:rPr>
              <a:t>chercheur·es</a:t>
            </a:r>
            <a:r>
              <a:rPr lang="fr-FR" sz="2000" dirty="0">
                <a:solidFill>
                  <a:schemeClr val="tx1"/>
                </a:solidFill>
              </a:rPr>
              <a:t> dans des domaines en lien avec son sujet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échanger, tisser des liens, s’intégrer à des réseaux de recherche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</a:rPr>
              <a:t>essentiel au développement des </a:t>
            </a:r>
            <a:r>
              <a:rPr lang="fr-FR" sz="2000" dirty="0" err="1">
                <a:solidFill>
                  <a:schemeClr val="tx1"/>
                </a:solidFill>
              </a:rPr>
              <a:t>chercheur·es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3235" y="116632"/>
            <a:ext cx="7056784" cy="792088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Les unités de recherche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83235" y="1075458"/>
            <a:ext cx="7668344" cy="580526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fr-FR" sz="3100" b="1" dirty="0">
                <a:solidFill>
                  <a:schemeClr val="tx1"/>
                </a:solidFill>
              </a:rPr>
              <a:t>CAS, EA801 : </a:t>
            </a:r>
            <a:r>
              <a:rPr lang="fr-FR" sz="3100" dirty="0">
                <a:solidFill>
                  <a:schemeClr val="tx1"/>
                </a:solidFill>
              </a:rPr>
              <a:t>Centre for Anglophone </a:t>
            </a:r>
            <a:r>
              <a:rPr lang="fr-FR" sz="3100" dirty="0" err="1">
                <a:solidFill>
                  <a:schemeClr val="tx1"/>
                </a:solidFill>
              </a:rPr>
              <a:t>Studies</a:t>
            </a:r>
            <a:endParaRPr lang="fr-FR" sz="3100" dirty="0">
              <a:solidFill>
                <a:schemeClr val="tx1"/>
              </a:solidFill>
            </a:endParaRPr>
          </a:p>
          <a:p>
            <a:r>
              <a:rPr lang="fr-FR" sz="3100" b="1" dirty="0">
                <a:solidFill>
                  <a:schemeClr val="tx1"/>
                </a:solidFill>
              </a:rPr>
              <a:t>CEIIBA, EA 7412 : </a:t>
            </a:r>
            <a:r>
              <a:rPr lang="fr-FR" sz="3100" dirty="0">
                <a:solidFill>
                  <a:schemeClr val="tx1"/>
                </a:solidFill>
              </a:rPr>
              <a:t> Centre d’Études Ibériques et Ibéro-Américaines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CERTOP, UMR CNRS 5044 </a:t>
            </a:r>
            <a:r>
              <a:rPr lang="fr-FR" sz="3100" dirty="0">
                <a:solidFill>
                  <a:schemeClr val="tx1"/>
                </a:solidFill>
              </a:rPr>
              <a:t>: Centre d’Étude et de Recherche Travail Organisation Pouvoir, Équipe d’Info-Com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CREG, EA 4151 : </a:t>
            </a:r>
            <a:r>
              <a:rPr lang="fr-FR" sz="3100" dirty="0">
                <a:solidFill>
                  <a:schemeClr val="tx1"/>
                </a:solidFill>
              </a:rPr>
              <a:t>Centre de Recherche et d’Études Germaniques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ERRAPHIS, EA 3051 : </a:t>
            </a:r>
            <a:r>
              <a:rPr lang="fr-FR" sz="3100" dirty="0">
                <a:solidFill>
                  <a:schemeClr val="tx1"/>
                </a:solidFill>
              </a:rPr>
              <a:t>Équipe de Recherches sur les Rationalités Philosophiques et les Savoirs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IDETCOM, EA 780 : </a:t>
            </a:r>
            <a:r>
              <a:rPr lang="fr-FR" sz="3100" dirty="0">
                <a:solidFill>
                  <a:schemeClr val="tx1"/>
                </a:solidFill>
              </a:rPr>
              <a:t>Institut du Droit de l’Espace, des Territoires et de la Communication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IL LABORATORIO, EA 4590 : </a:t>
            </a:r>
            <a:r>
              <a:rPr lang="fr-FR" sz="3100" dirty="0">
                <a:solidFill>
                  <a:schemeClr val="tx1"/>
                </a:solidFill>
              </a:rPr>
              <a:t>Recherches en Études Italiennes</a:t>
            </a:r>
            <a:r>
              <a:rPr lang="fr-FR" sz="3100" b="1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fr-FR" sz="3100" b="1" dirty="0">
                <a:solidFill>
                  <a:schemeClr val="tx1"/>
                </a:solidFill>
              </a:rPr>
              <a:t>LAIRDIL, EA 3695 : </a:t>
            </a:r>
            <a:r>
              <a:rPr lang="fr-FR" sz="3100" dirty="0">
                <a:solidFill>
                  <a:schemeClr val="tx1"/>
                </a:solidFill>
              </a:rPr>
              <a:t>Laboratoire Interuniversitaire de Recherche en Didactique des Langues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LARA-SEPPIA, EA 4154 : </a:t>
            </a:r>
            <a:r>
              <a:rPr lang="fr-FR" sz="3100" dirty="0">
                <a:solidFill>
                  <a:schemeClr val="tx1"/>
                </a:solidFill>
              </a:rPr>
              <a:t>Laboratoire de Recherches en Audiovisuel-Savoirs, Praxis, Poïétiques en Arts</a:t>
            </a:r>
          </a:p>
          <a:p>
            <a:r>
              <a:rPr lang="fr-FR" sz="3100" b="1" dirty="0">
                <a:solidFill>
                  <a:schemeClr val="tx1"/>
                </a:solidFill>
                <a:latin typeface="+mj-lt"/>
              </a:rPr>
              <a:t>LLA-CRÉATIS,</a:t>
            </a:r>
            <a:r>
              <a:rPr lang="fr-FR" sz="3100" b="1" dirty="0">
                <a:solidFill>
                  <a:schemeClr val="tx1"/>
                </a:solidFill>
              </a:rPr>
              <a:t> EA 4152 : </a:t>
            </a:r>
            <a:r>
              <a:rPr lang="fr-FR" sz="3100" dirty="0">
                <a:solidFill>
                  <a:schemeClr val="tx1"/>
                </a:solidFill>
                <a:latin typeface="+mj-lt"/>
              </a:rPr>
              <a:t>Lettres, Langues et Arts – Création, Recherche, Émergence en Arts, Textes, Images, Spectacles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LERASS, EA 827  </a:t>
            </a:r>
            <a:r>
              <a:rPr lang="fr-FR" sz="3100" dirty="0">
                <a:solidFill>
                  <a:schemeClr val="tx1"/>
                </a:solidFill>
              </a:rPr>
              <a:t>Laboratoire d’Études et de Recherches Appliquées en Sciences Sociales</a:t>
            </a:r>
          </a:p>
          <a:p>
            <a:r>
              <a:rPr lang="fr-FR" sz="3100" b="1" dirty="0">
                <a:solidFill>
                  <a:schemeClr val="tx1"/>
                </a:solidFill>
              </a:rPr>
              <a:t>PLH, EA 4601 : </a:t>
            </a:r>
            <a:r>
              <a:rPr lang="fr-FR" sz="3100" dirty="0">
                <a:solidFill>
                  <a:schemeClr val="tx1"/>
                </a:solidFill>
              </a:rPr>
              <a:t>Patrimoine, Littérature, Histoire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96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31894"/>
            <a:ext cx="6696744" cy="864096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ALLPH@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1340768"/>
            <a:ext cx="6696744" cy="5121159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C’est de l’humain ! 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Entre </a:t>
            </a:r>
            <a:r>
              <a:rPr lang="fr-FR" sz="2800" dirty="0">
                <a:solidFill>
                  <a:srgbClr val="A53010"/>
                </a:solidFill>
              </a:rPr>
              <a:t>350</a:t>
            </a:r>
            <a:r>
              <a:rPr lang="fr-FR" sz="2800" dirty="0">
                <a:solidFill>
                  <a:schemeClr val="tx1"/>
                </a:solidFill>
              </a:rPr>
              <a:t> et </a:t>
            </a:r>
            <a:r>
              <a:rPr lang="fr-FR" sz="2800" dirty="0">
                <a:solidFill>
                  <a:srgbClr val="A53010"/>
                </a:solidFill>
              </a:rPr>
              <a:t>400 </a:t>
            </a:r>
            <a:r>
              <a:rPr lang="fr-FR" sz="2800" dirty="0" err="1">
                <a:solidFill>
                  <a:srgbClr val="A53010"/>
                </a:solidFill>
              </a:rPr>
              <a:t>doctorant.es</a:t>
            </a:r>
            <a:r>
              <a:rPr lang="fr-FR" sz="2800" dirty="0">
                <a:solidFill>
                  <a:srgbClr val="A53010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ainsi que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rgbClr val="A53010"/>
                </a:solidFill>
              </a:rPr>
              <a:t>232 </a:t>
            </a:r>
            <a:r>
              <a:rPr lang="fr-FR" sz="2800" dirty="0" err="1">
                <a:solidFill>
                  <a:srgbClr val="A53010"/>
                </a:solidFill>
              </a:rPr>
              <a:t>enseignat·es</a:t>
            </a:r>
            <a:r>
              <a:rPr lang="fr-FR" sz="2800" dirty="0">
                <a:solidFill>
                  <a:srgbClr val="A53010"/>
                </a:solidFill>
              </a:rPr>
              <a:t> </a:t>
            </a:r>
            <a:r>
              <a:rPr lang="fr-FR" sz="2800" dirty="0" err="1">
                <a:solidFill>
                  <a:srgbClr val="A53010"/>
                </a:solidFill>
              </a:rPr>
              <a:t>chercheurfes</a:t>
            </a:r>
            <a:r>
              <a:rPr lang="fr-FR" sz="2800" dirty="0">
                <a:solidFill>
                  <a:srgbClr val="A53010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sur trois sites de l’Université de Toulouse (UT2J, UT et UTC) </a:t>
            </a:r>
          </a:p>
          <a:p>
            <a:endParaRPr lang="fr-FR" sz="9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Une cinquantaine de </a:t>
            </a:r>
            <a:r>
              <a:rPr lang="fr-FR" sz="2800" dirty="0" err="1">
                <a:solidFill>
                  <a:schemeClr val="tx1"/>
                </a:solidFill>
              </a:rPr>
              <a:t>doctorant·es</a:t>
            </a:r>
            <a:r>
              <a:rPr lang="fr-FR" sz="2800" dirty="0">
                <a:solidFill>
                  <a:schemeClr val="tx1"/>
                </a:solidFill>
              </a:rPr>
              <a:t> soutiennent leur thèse chaque année</a:t>
            </a:r>
          </a:p>
          <a:p>
            <a:pPr marL="0" indent="0">
              <a:buNone/>
            </a:pPr>
            <a:endParaRPr lang="fr-FR" sz="9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fr-FR" sz="2800" dirty="0">
                <a:solidFill>
                  <a:srgbClr val="A53010"/>
                </a:solidFill>
              </a:rPr>
              <a:t>12 équipes de recherche</a:t>
            </a:r>
            <a:r>
              <a:rPr lang="fr-FR" sz="2800" dirty="0">
                <a:solidFill>
                  <a:schemeClr val="tx1"/>
                </a:solidFill>
              </a:rPr>
              <a:t>, et des </a:t>
            </a:r>
            <a:r>
              <a:rPr lang="fr-FR" sz="2800" dirty="0" err="1">
                <a:solidFill>
                  <a:schemeClr val="tx1"/>
                </a:solidFill>
              </a:rPr>
              <a:t>chercheur·es</a:t>
            </a:r>
            <a:r>
              <a:rPr lang="fr-FR" sz="2800" dirty="0">
                <a:solidFill>
                  <a:schemeClr val="tx1"/>
                </a:solidFill>
              </a:rPr>
              <a:t> d’autres équipes (FRAMESPA, EFTS, IDETCOM) rattaché.es à ALLPH@</a:t>
            </a:r>
          </a:p>
          <a:p>
            <a:pPr marL="0" indent="0">
              <a:buNone/>
            </a:pPr>
            <a:endParaRPr lang="fr-FR" sz="9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L’une des trois Écoles doctorales de l’UT2J avec CLESCO (Comportement, Langage, éducation, socialisation, cognition) et TESC (Temps, espaces, sociétés, cultures)</a:t>
            </a:r>
            <a:endParaRPr lang="fr-FR" sz="28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628" y="764704"/>
            <a:ext cx="7237908" cy="1143000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ea typeface="+mn-ea"/>
                <a:cs typeface="+mn-cs"/>
              </a:rPr>
              <a:t>Les élu.es doctorant.es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95736" y="1763688"/>
            <a:ext cx="6400800" cy="390676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Dans les laboratoires</a:t>
            </a:r>
          </a:p>
          <a:p>
            <a:r>
              <a:rPr lang="fr-FR" sz="3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l’ École Doctorale</a:t>
            </a:r>
          </a:p>
          <a:p>
            <a:r>
              <a:rPr lang="fr-FR" sz="3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À</a:t>
            </a:r>
            <a:r>
              <a:rPr lang="fr-FR" sz="3200" dirty="0">
                <a:solidFill>
                  <a:schemeClr val="tx1"/>
                </a:solidFill>
              </a:rPr>
              <a:t> la Commission Recherche</a:t>
            </a:r>
          </a:p>
          <a:p>
            <a:r>
              <a:rPr lang="fr-FR" sz="3200" dirty="0">
                <a:solidFill>
                  <a:schemeClr val="tx1"/>
                </a:solidFill>
              </a:rPr>
              <a:t>Au CPD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7613F1A-97C6-9318-FE22-9CDA8F7FA631}"/>
              </a:ext>
            </a:extLst>
          </p:cNvPr>
          <p:cNvSpPr txBox="1"/>
          <p:nvPr/>
        </p:nvSpPr>
        <p:spPr>
          <a:xfrm>
            <a:off x="2905246" y="5150734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Contact:</a:t>
            </a:r>
            <a:r>
              <a:rPr lang="en-GB" sz="18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1800" b="1" dirty="0">
                <a:solidFill>
                  <a:srgbClr val="C00000"/>
                </a:solidFill>
                <a:ea typeface="Lucida Sans Unicode" charset="0"/>
                <a:cs typeface="Lucida Sans Unicode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elusallpha@gmail.com</a:t>
            </a:r>
            <a:r>
              <a:rPr lang="en-GB" sz="1800" b="1" dirty="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1800" b="1" dirty="0">
                <a:cs typeface="Lucida Sans Unicode" charset="0"/>
              </a:rPr>
              <a:t>D 154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212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7DC99E95-ED09-448D-AB97-A5B75247832B}"/>
              </a:ext>
            </a:extLst>
          </p:cNvPr>
          <p:cNvSpPr txBox="1">
            <a:spLocks/>
          </p:cNvSpPr>
          <p:nvPr/>
        </p:nvSpPr>
        <p:spPr>
          <a:xfrm>
            <a:off x="-2161255" y="466752"/>
            <a:ext cx="11305255" cy="10577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04872" marR="0" lvl="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fr-FR" sz="4000" dirty="0">
                <a:solidFill>
                  <a:schemeClr val="bg1"/>
                </a:solidFill>
                <a:latin typeface="+mj-lt"/>
              </a:rPr>
              <a:t>10 représentant.es à l’ED ALLPH@</a:t>
            </a:r>
          </a:p>
          <a:p>
            <a:pPr marL="2404872" marR="0" lvl="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fr-FR" sz="1200" dirty="0">
                <a:solidFill>
                  <a:srgbClr val="FFFF00"/>
                </a:solidFill>
                <a:latin typeface="+mj-lt"/>
              </a:rPr>
              <a:t>Vote sur ces </a:t>
            </a:r>
            <a:r>
              <a:rPr lang="fr-FR" sz="1200" dirty="0" err="1">
                <a:solidFill>
                  <a:srgbClr val="FFFF00"/>
                </a:solidFill>
                <a:latin typeface="+mj-lt"/>
              </a:rPr>
              <a:t>candidat·es</a:t>
            </a:r>
            <a:r>
              <a:rPr lang="fr-FR" sz="1200" dirty="0">
                <a:solidFill>
                  <a:srgbClr val="FFFF00"/>
                </a:solidFill>
                <a:latin typeface="+mj-lt"/>
              </a:rPr>
              <a:t> entre le 25 et 27/11 en ligne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7FC5D089-1516-4A4A-A31D-7D4717A7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125" y="1600402"/>
            <a:ext cx="2742083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 </a:t>
            </a:r>
            <a:r>
              <a:rPr lang="en-GB" sz="1600" b="1" dirty="0">
                <a:solidFill>
                  <a:srgbClr val="0070C0"/>
                </a:solidFill>
                <a:ea typeface="Calibri" pitchFamily="32" charset="0"/>
                <a:cs typeface="Calibri" pitchFamily="32" charset="0"/>
              </a:rPr>
              <a:t>Anne-Christine </a:t>
            </a:r>
            <a:r>
              <a:rPr lang="en-GB" sz="1600" b="1" dirty="0" err="1">
                <a:solidFill>
                  <a:srgbClr val="0070C0"/>
                </a:solidFill>
                <a:ea typeface="Calibri" pitchFamily="32" charset="0"/>
                <a:cs typeface="Calibri" pitchFamily="32" charset="0"/>
              </a:rPr>
              <a:t>Pelabon</a:t>
            </a:r>
            <a:endParaRPr lang="en-GB" sz="1600" b="1" dirty="0">
              <a:solidFill>
                <a:srgbClr val="0070C0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0070C0"/>
                </a:solidFill>
                <a:ea typeface="Lucida Sans Unicode" charset="0"/>
                <a:cs typeface="Calibri" pitchFamily="32" charset="0"/>
              </a:rPr>
              <a:t>CAS</a:t>
            </a:r>
            <a:endParaRPr lang="en-GB" sz="1600" b="1" dirty="0">
              <a:solidFill>
                <a:srgbClr val="0070C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A9C8325B-88B8-492E-A50D-C1CC8D8A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4442646"/>
            <a:ext cx="1673677" cy="642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chemeClr val="bg1"/>
                </a:solidFill>
                <a:ea typeface="Calibri" pitchFamily="32" charset="0"/>
                <a:cs typeface="Calibri" pitchFamily="32" charset="0"/>
              </a:rPr>
              <a:t>Théo</a:t>
            </a:r>
            <a:r>
              <a:rPr lang="en-GB" sz="1600" b="1" dirty="0">
                <a:solidFill>
                  <a:schemeClr val="bg1"/>
                </a:solidFill>
                <a:ea typeface="Calibri" pitchFamily="32" charset="0"/>
                <a:cs typeface="Calibri" pitchFamily="32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a typeface="Calibri" pitchFamily="32" charset="0"/>
                <a:cs typeface="Calibri" pitchFamily="32" charset="0"/>
              </a:rPr>
              <a:t>Moine</a:t>
            </a:r>
            <a:endParaRPr lang="en-GB" sz="1600" b="1" dirty="0">
              <a:solidFill>
                <a:schemeClr val="bg1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ea typeface="Lucida Sans Unicode" charset="0"/>
                <a:cs typeface="Calibri" pitchFamily="32" charset="0"/>
              </a:rPr>
              <a:t>LLA-</a:t>
            </a:r>
            <a:r>
              <a:rPr lang="en-GB" sz="1600" b="1" dirty="0" err="1">
                <a:solidFill>
                  <a:schemeClr val="bg1"/>
                </a:solidFill>
                <a:ea typeface="Lucida Sans Unicode" charset="0"/>
                <a:cs typeface="Calibri" pitchFamily="32" charset="0"/>
              </a:rPr>
              <a:t>Creatis</a:t>
            </a:r>
            <a:endParaRPr lang="en-GB" sz="1600" b="1" dirty="0">
              <a:solidFill>
                <a:schemeClr val="bg1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FD8CDA76-6FDC-4CEB-81B5-0144C667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04" y="1564682"/>
            <a:ext cx="2742083" cy="792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Zazil</a:t>
            </a:r>
            <a:r>
              <a:rPr lang="en-GB" sz="1600" b="1" dirty="0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Briseño</a:t>
            </a:r>
            <a:endParaRPr lang="en-GB" sz="1600" b="1" dirty="0">
              <a:solidFill>
                <a:schemeClr val="accent2"/>
              </a:solidFill>
              <a:ea typeface="Lucida Sans Unicode" charset="0"/>
              <a:cs typeface="Lucida Sans Unicode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CEIIBA</a:t>
            </a:r>
            <a:endParaRPr lang="en-GB" sz="1400" b="1" dirty="0">
              <a:solidFill>
                <a:schemeClr val="accent2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65B2BDD5-76B8-469E-A06E-2CE81A31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352" y="2648935"/>
            <a:ext cx="2304256" cy="768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FFFF00"/>
                </a:solidFill>
                <a:ea typeface="Calibri" pitchFamily="32" charset="0"/>
                <a:cs typeface="Calibri" pitchFamily="32" charset="0"/>
              </a:rPr>
              <a:t>Alphonse </a:t>
            </a:r>
            <a:r>
              <a:rPr lang="en-GB" sz="1600" b="1" dirty="0" err="1">
                <a:solidFill>
                  <a:srgbClr val="FFFF00"/>
                </a:solidFill>
                <a:ea typeface="Calibri" pitchFamily="32" charset="0"/>
                <a:cs typeface="Calibri" pitchFamily="32" charset="0"/>
              </a:rPr>
              <a:t>Niamen</a:t>
            </a:r>
            <a:endParaRPr lang="en-GB" sz="1600" b="1" dirty="0">
              <a:solidFill>
                <a:srgbClr val="FFFF00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FFFF00"/>
                </a:solidFill>
                <a:ea typeface="Lucida Sans Unicode" charset="0"/>
                <a:cs typeface="Calibri" pitchFamily="32" charset="0"/>
              </a:rPr>
              <a:t>LERASS</a:t>
            </a:r>
            <a:endParaRPr lang="en-GB" sz="1600" b="1" dirty="0">
              <a:solidFill>
                <a:srgbClr val="FFFF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E771AD53-71FC-4AD0-AFBF-84ADEA31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60" y="4180900"/>
            <a:ext cx="1584176" cy="5284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accent1"/>
                </a:solidFill>
                <a:ea typeface="Calibri" pitchFamily="32" charset="0"/>
                <a:cs typeface="Calibri" pitchFamily="32" charset="0"/>
              </a:rPr>
              <a:t>Laura </a:t>
            </a:r>
            <a:r>
              <a:rPr lang="en-GB" sz="1600" b="1" dirty="0" err="1">
                <a:solidFill>
                  <a:schemeClr val="accent1"/>
                </a:solidFill>
                <a:ea typeface="Calibri" pitchFamily="32" charset="0"/>
                <a:cs typeface="Calibri" pitchFamily="32" charset="0"/>
              </a:rPr>
              <a:t>Draux</a:t>
            </a:r>
            <a:endParaRPr lang="en-GB" sz="1600" b="1" dirty="0">
              <a:solidFill>
                <a:schemeClr val="accent1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accent1"/>
                </a:solidFill>
                <a:ea typeface="Calibri" pitchFamily="32" charset="0"/>
                <a:cs typeface="Calibri" pitchFamily="32" charset="0"/>
              </a:rPr>
              <a:t>Il </a:t>
            </a:r>
            <a:r>
              <a:rPr lang="en-GB" sz="1600" b="1" dirty="0" err="1">
                <a:solidFill>
                  <a:schemeClr val="accent1"/>
                </a:solidFill>
                <a:ea typeface="Calibri" pitchFamily="32" charset="0"/>
                <a:cs typeface="Calibri" pitchFamily="32" charset="0"/>
              </a:rPr>
              <a:t>Laboratorio</a:t>
            </a:r>
            <a:endParaRPr lang="en-GB" sz="1600" b="1" dirty="0">
              <a:solidFill>
                <a:schemeClr val="accent1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FF86C884-9DCF-4B72-8494-C55810E4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3" y="1524474"/>
            <a:ext cx="2304257" cy="12002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b="1" dirty="0">
                <a:solidFill>
                  <a:schemeClr val="accent6"/>
                </a:solidFill>
                <a:latin typeface="+mj-lt"/>
              </a:rPr>
              <a:t>Mathilde </a:t>
            </a:r>
            <a:r>
              <a:rPr lang="fr-FR" sz="1600" b="1" dirty="0" err="1">
                <a:solidFill>
                  <a:schemeClr val="accent6"/>
                </a:solidFill>
                <a:latin typeface="+mj-lt"/>
              </a:rPr>
              <a:t>Debbiche</a:t>
            </a:r>
            <a:endParaRPr lang="fr-FR" sz="1600" b="1" dirty="0">
              <a:solidFill>
                <a:schemeClr val="accent6"/>
              </a:solidFill>
              <a:latin typeface="+mj-lt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b="1" i="0" dirty="0">
                <a:solidFill>
                  <a:schemeClr val="accent6"/>
                </a:solidFill>
                <a:effectLst/>
                <a:latin typeface="+mj-lt"/>
              </a:rPr>
              <a:t>ERRAPHIS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966A6976-6CEF-4425-8685-1EF8B3223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3759753"/>
            <a:ext cx="2264091" cy="7617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ea typeface="Calibri" pitchFamily="32" charset="0"/>
                <a:cs typeface="Calibri" pitchFamily="32" charset="0"/>
              </a:rPr>
              <a:t>Alice </a:t>
            </a:r>
            <a:r>
              <a:rPr lang="en-GB" sz="1600" b="1" dirty="0" err="1">
                <a:ea typeface="Calibri" pitchFamily="32" charset="0"/>
                <a:cs typeface="Calibri" pitchFamily="32" charset="0"/>
              </a:rPr>
              <a:t>Béroud</a:t>
            </a:r>
            <a:endParaRPr lang="en-GB" sz="1600" b="1" dirty="0"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PLH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b="1" dirty="0">
              <a:solidFill>
                <a:srgbClr val="1A181C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15A8B859-0453-4C8E-8AFF-137A1B65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88" y="2890737"/>
            <a:ext cx="1857039" cy="605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accent2"/>
                </a:solidFill>
                <a:ea typeface="Calibri" pitchFamily="32" charset="0"/>
                <a:cs typeface="Calibri" pitchFamily="32" charset="0"/>
              </a:rPr>
              <a:t>Carola </a:t>
            </a:r>
            <a:r>
              <a:rPr lang="en-GB" sz="1600" b="1" dirty="0" err="1">
                <a:solidFill>
                  <a:schemeClr val="accent2"/>
                </a:solidFill>
                <a:ea typeface="Calibri" pitchFamily="32" charset="0"/>
                <a:cs typeface="Calibri" pitchFamily="32" charset="0"/>
              </a:rPr>
              <a:t>Rius</a:t>
            </a:r>
            <a:endParaRPr lang="en-GB" sz="1600" b="1" dirty="0">
              <a:solidFill>
                <a:schemeClr val="accent2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accent2"/>
                </a:solidFill>
                <a:ea typeface="Calibri" pitchFamily="32" charset="0"/>
                <a:cs typeface="Calibri" pitchFamily="32" charset="0"/>
              </a:rPr>
              <a:t>CEIIBA</a:t>
            </a:r>
          </a:p>
        </p:txBody>
      </p:sp>
      <p:sp>
        <p:nvSpPr>
          <p:cNvPr id="16" name="ZoneTexte 1">
            <a:extLst>
              <a:ext uri="{FF2B5EF4-FFF2-40B4-BE49-F238E27FC236}">
                <a16:creationId xmlns:a16="http://schemas.microsoft.com/office/drawing/2014/main" xmlns="" id="{695FC157-A16A-47DC-93E6-4AC9A4BBB8EF}"/>
              </a:ext>
            </a:extLst>
          </p:cNvPr>
          <p:cNvSpPr txBox="1"/>
          <p:nvPr/>
        </p:nvSpPr>
        <p:spPr>
          <a:xfrm>
            <a:off x="935087" y="2855465"/>
            <a:ext cx="255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Romane </a:t>
            </a:r>
            <a:r>
              <a:rPr lang="fr-FR" sz="1600" b="1" dirty="0" err="1"/>
              <a:t>Dugast</a:t>
            </a:r>
            <a:endParaRPr lang="fr-FR" sz="1600" b="1" dirty="0"/>
          </a:p>
          <a:p>
            <a:pPr algn="ctr"/>
            <a:r>
              <a:rPr lang="fr-FR" sz="1600" b="1" dirty="0"/>
              <a:t>PLH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FD57F1A2-93E0-421C-9AD6-5F8351D0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22" y="5581975"/>
            <a:ext cx="7566771" cy="10577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b="1" dirty="0">
                <a:solidFill>
                  <a:srgbClr val="00B050"/>
                </a:solidFill>
                <a:ea typeface="Lucida Sans Unicode" charset="0"/>
                <a:cs typeface="Lucida Sans Unicode" charset="0"/>
              </a:rPr>
              <a:t>	   </a:t>
            </a:r>
            <a:r>
              <a:rPr lang="fr-FR" sz="320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Contact:</a:t>
            </a:r>
            <a:r>
              <a:rPr lang="en-GB" sz="2800" b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ea typeface="Lucida Sans Unicode" charset="0"/>
                <a:cs typeface="Lucida Sans Unicode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elusallpha@gmail.com</a:t>
            </a:r>
            <a:r>
              <a:rPr lang="en-GB" sz="2800" b="1" dirty="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800" b="1" dirty="0">
                <a:cs typeface="Lucida Sans Unicode" charset="0"/>
              </a:rPr>
              <a:t>D 154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BEA6B1D1-F7D4-4562-935C-8153D07244FC}"/>
              </a:ext>
            </a:extLst>
          </p:cNvPr>
          <p:cNvSpPr txBox="1"/>
          <p:nvPr/>
        </p:nvSpPr>
        <p:spPr>
          <a:xfrm flipH="1">
            <a:off x="6727424" y="3934305"/>
            <a:ext cx="199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Clémence</a:t>
            </a: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 Carrasco </a:t>
            </a:r>
            <a:r>
              <a:rPr lang="en-GB" sz="1600" b="1" dirty="0" err="1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Vaudon</a:t>
            </a:r>
            <a:endParaRPr lang="en-GB" sz="1600" b="1" dirty="0">
              <a:solidFill>
                <a:srgbClr val="1A181C"/>
              </a:solidFill>
              <a:ea typeface="Calibri" pitchFamily="32" charset="0"/>
              <a:cs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1A181C"/>
                </a:solidFill>
                <a:ea typeface="Calibri" pitchFamily="32" charset="0"/>
                <a:cs typeface="Calibri" pitchFamily="32" charset="0"/>
              </a:rPr>
              <a:t>PLH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07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8064896" cy="1143000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ea typeface="+mn-ea"/>
                <a:cs typeface="+mn-cs"/>
              </a:rPr>
              <a:t>Le rôle des représentant.es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79712" y="1484784"/>
            <a:ext cx="6840760" cy="4617640"/>
          </a:xfrm>
        </p:spPr>
        <p:txBody>
          <a:bodyPr>
            <a:normAutofit fontScale="77500" lnSpcReduction="20000"/>
          </a:bodyPr>
          <a:lstStyle/>
          <a:p>
            <a:endParaRPr lang="fr-FR" sz="3200" dirty="0">
              <a:solidFill>
                <a:srgbClr val="0070C0"/>
              </a:solidFill>
            </a:endParaRPr>
          </a:p>
          <a:p>
            <a:r>
              <a:rPr lang="fr-FR" sz="3200" b="1" dirty="0">
                <a:solidFill>
                  <a:srgbClr val="A53010"/>
                </a:solidFill>
              </a:rPr>
              <a:t>Représenter et défendre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</a:rPr>
              <a:t>Conseils et commissions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</a:rPr>
              <a:t>Médiation</a:t>
            </a: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rgbClr val="A5301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Informer et communiquer</a:t>
            </a: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>
                <a:solidFill>
                  <a:srgbClr val="A53010"/>
                </a:solidFill>
                <a:latin typeface="+mj-lt"/>
                <a:cs typeface="Calibri" panose="020F0502020204030204" pitchFamily="34" charset="0"/>
              </a:rPr>
              <a:t>Proposer et participer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Journée d’étude des doctorants ALLPH@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/>
                </a:solidFill>
              </a:rPr>
              <a:t>Financer sa thèse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tx1"/>
                </a:solidFill>
              </a:rPr>
              <a:t>etc.</a:t>
            </a:r>
          </a:p>
          <a:p>
            <a:pPr marL="0" indent="0">
              <a:buNone/>
            </a:pPr>
            <a:endParaRPr lang="fr-FR" sz="1800" dirty="0">
              <a:solidFill>
                <a:srgbClr val="1A181C"/>
              </a:solidFill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4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7704856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700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sz="4400" dirty="0">
                <a:solidFill>
                  <a:schemeClr val="bg1"/>
                </a:solidFill>
                <a:latin typeface="+mj-lt"/>
              </a:rPr>
              <a:t>L’École des Docteurs </a:t>
            </a:r>
          </a:p>
          <a:p>
            <a:pPr marL="0" indent="0">
              <a:spcBef>
                <a:spcPct val="0"/>
              </a:spcBef>
              <a:buNone/>
            </a:pPr>
            <a:endParaRPr lang="fr-FR" sz="4400" dirty="0">
              <a:solidFill>
                <a:schemeClr val="bg1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issue du regroupement des 15 Écoles Doctorales de l’ensemble du site de l’Université de Toulouse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offre un vaste choix de formations à visée professionnalisante et d’activités interdisciplinaires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1"/>
                </a:solidFill>
              </a:rPr>
              <a:t>le lieu où se trouve plusieurs groupes pour suivre la </a:t>
            </a:r>
            <a:r>
              <a:rPr lang="fr-FR" sz="2200" b="1" u="sng" dirty="0">
                <a:solidFill>
                  <a:schemeClr val="bg1"/>
                </a:solidFill>
              </a:rPr>
              <a:t>formation à l’éthique et à l’intégrité scientifique</a:t>
            </a:r>
            <a:r>
              <a:rPr lang="fr-FR" sz="2200" b="1" dirty="0">
                <a:solidFill>
                  <a:schemeClr val="bg1"/>
                </a:solidFill>
              </a:rPr>
              <a:t> (</a:t>
            </a:r>
            <a:r>
              <a:rPr lang="fr-FR" sz="2200" b="1" dirty="0" err="1">
                <a:solidFill>
                  <a:schemeClr val="bg1"/>
                </a:solidFill>
              </a:rPr>
              <a:t>EthIS</a:t>
            </a:r>
            <a:r>
              <a:rPr lang="fr-FR" sz="2200" b="1" dirty="0">
                <a:solidFill>
                  <a:schemeClr val="bg1"/>
                </a:solidFill>
              </a:rPr>
              <a:t>) </a:t>
            </a:r>
            <a:r>
              <a:rPr lang="fr-FR" sz="22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fr-FR" sz="2200" b="1" dirty="0">
                <a:solidFill>
                  <a:schemeClr val="bg1"/>
                </a:solidFill>
              </a:rPr>
              <a:t> </a:t>
            </a:r>
            <a:r>
              <a:rPr lang="fr-FR" sz="2200" b="1" i="1" dirty="0">
                <a:solidFill>
                  <a:schemeClr val="bg1"/>
                </a:solidFill>
              </a:rPr>
              <a:t>OBLIGATOIRE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</a:rPr>
              <a:t>permet des rencontres entre </a:t>
            </a:r>
            <a:r>
              <a:rPr lang="fr-FR" sz="2200" dirty="0" err="1">
                <a:solidFill>
                  <a:schemeClr val="tx1"/>
                </a:solidFill>
              </a:rPr>
              <a:t>tout·es</a:t>
            </a:r>
            <a:r>
              <a:rPr lang="fr-FR" sz="2200" dirty="0">
                <a:solidFill>
                  <a:schemeClr val="tx1"/>
                </a:solidFill>
              </a:rPr>
              <a:t> les doctorant.es du site toulousain.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0ACCCA8-7AA5-4EDB-B483-7E028EE0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620688"/>
            <a:ext cx="6624736" cy="5832648"/>
          </a:xfrm>
        </p:spPr>
        <p:txBody>
          <a:bodyPr>
            <a:normAutofit fontScale="90000"/>
          </a:bodyPr>
          <a:lstStyle/>
          <a:p>
            <a:r>
              <a:rPr lang="fr-FR" sz="6700" b="1" dirty="0">
                <a:solidFill>
                  <a:srgbClr val="A53010"/>
                </a:solidFill>
              </a:rPr>
              <a:t>Le SCIUO-IP </a:t>
            </a:r>
            <a:br>
              <a:rPr lang="fr-FR" sz="6700" b="1" dirty="0">
                <a:solidFill>
                  <a:srgbClr val="A53010"/>
                </a:solidFill>
              </a:rPr>
            </a:br>
            <a:r>
              <a:rPr lang="fr-FR" sz="4000" b="1" dirty="0">
                <a:solidFill>
                  <a:srgbClr val="A53010"/>
                </a:solidFill>
              </a:rPr>
              <a:t>(« la boussole »)</a:t>
            </a:r>
            <a: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fr-FR" sz="4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fr-FR" sz="3100" dirty="0">
                <a:solidFill>
                  <a:srgbClr val="A53010"/>
                </a:solidFill>
              </a:rPr>
              <a:t>Présentation du « Portail de ressources dédiées à l'insertion professionnelle des doctorants et des docteurs ALL-SHS de l'UT2J » </a:t>
            </a:r>
            <a:r>
              <a:rPr lang="fr-FR" sz="3100" b="1" dirty="0">
                <a:solidFill>
                  <a:schemeClr val="bg1"/>
                </a:solidFill>
              </a:rPr>
              <a:t>- </a:t>
            </a:r>
            <a:r>
              <a:rPr lang="fr-FR" sz="3100" b="1" i="1" dirty="0">
                <a:solidFill>
                  <a:schemeClr val="bg1"/>
                </a:solidFill>
              </a:rPr>
              <a:t>NEW</a:t>
            </a:r>
            <a:r>
              <a:rPr lang="fr-FR" sz="3100" dirty="0">
                <a:solidFill>
                  <a:srgbClr val="A53010"/>
                </a:solidFill>
              </a:rPr>
              <a:t> </a:t>
            </a:r>
            <a:r>
              <a:rPr lang="fr-FR" sz="3100" b="1" dirty="0">
                <a:solidFill>
                  <a:srgbClr val="A53010"/>
                </a:solidFill>
              </a:rPr>
              <a:t/>
            </a:r>
            <a:br>
              <a:rPr lang="fr-FR" sz="3100" b="1" dirty="0">
                <a:solidFill>
                  <a:srgbClr val="A53010"/>
                </a:solidFill>
              </a:rPr>
            </a:br>
            <a:r>
              <a:rPr lang="fr-FR" sz="3100" dirty="0">
                <a:solidFill>
                  <a:srgbClr val="A53010"/>
                </a:solidFill>
              </a:rPr>
              <a:t>par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/>
              <a:t>Mathilde </a:t>
            </a:r>
            <a:r>
              <a:rPr lang="fr-FR" sz="3100" dirty="0" err="1"/>
              <a:t>Caride</a:t>
            </a:r>
            <a:r>
              <a:rPr lang="fr-FR" sz="3100" dirty="0"/>
              <a:t>-Prada </a:t>
            </a:r>
            <a:br>
              <a:rPr lang="fr-FR" sz="3100" dirty="0"/>
            </a:br>
            <a:r>
              <a:rPr lang="fr-FR" sz="3100" dirty="0"/>
              <a:t>Laure Larcher</a:t>
            </a:r>
            <a:br>
              <a:rPr lang="fr-FR" sz="3100" dirty="0"/>
            </a:b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/>
              <a:t/>
            </a:r>
            <a:br>
              <a:rPr lang="fr-FR" sz="3100" dirty="0"/>
            </a:br>
            <a:r>
              <a:rPr lang="fr-FR" sz="31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fr-FR" sz="31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fr-FR" sz="31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9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8" cy="1152128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rgbClr val="A53010"/>
                </a:solidFill>
              </a:rPr>
              <a:t>La mission Handicap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2204864"/>
            <a:ext cx="6336704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3200" dirty="0">
              <a:solidFill>
                <a:srgbClr val="C00000"/>
              </a:solidFill>
              <a:latin typeface="+mj-lt"/>
            </a:endParaRPr>
          </a:p>
          <a:p>
            <a:pPr marL="45720" indent="0">
              <a:buNone/>
            </a:pPr>
            <a:r>
              <a:rPr lang="fr-FR" sz="3200" dirty="0">
                <a:solidFill>
                  <a:srgbClr val="A53010"/>
                </a:solidFill>
                <a:latin typeface="+mj-lt"/>
              </a:rPr>
              <a:t>Présentation</a:t>
            </a:r>
            <a:r>
              <a:rPr lang="fr-FR" sz="32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par la VP déléguée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Amandine </a:t>
            </a:r>
            <a:r>
              <a:rPr lang="fr-FR" sz="2800" dirty="0" err="1">
                <a:solidFill>
                  <a:schemeClr val="tx1"/>
                </a:solidFill>
                <a:latin typeface="+mj-lt"/>
              </a:rPr>
              <a:t>Rochedy</a:t>
            </a: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fr-FR" dirty="0">
              <a:solidFill>
                <a:srgbClr val="FFFF00"/>
              </a:solidFill>
              <a:latin typeface="+mj-lt"/>
            </a:endParaRPr>
          </a:p>
          <a:p>
            <a:pPr marL="45720" indent="0"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878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957936" cy="187220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A53010"/>
                </a:solidFill>
              </a:rPr>
              <a:t>Services Communs de la Documentation</a:t>
            </a:r>
            <a:br>
              <a:rPr lang="fr-FR" sz="3200" b="1" dirty="0">
                <a:solidFill>
                  <a:srgbClr val="A53010"/>
                </a:solidFill>
              </a:rPr>
            </a:br>
            <a:r>
              <a:rPr lang="fr-FR" sz="3200" b="1" dirty="0">
                <a:solidFill>
                  <a:srgbClr val="A53010"/>
                </a:solidFill>
              </a:rPr>
              <a:t>(SCD)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2996952"/>
            <a:ext cx="7272808" cy="3168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fr-FR" sz="3200" b="1" dirty="0">
                <a:solidFill>
                  <a:srgbClr val="A53010"/>
                </a:solidFill>
                <a:latin typeface="+mj-lt"/>
              </a:rPr>
              <a:t>Présentation des outils et des formations disponibles </a:t>
            </a:r>
          </a:p>
          <a:p>
            <a:pPr marL="45720" indent="0">
              <a:buNone/>
            </a:pPr>
            <a:r>
              <a:rPr lang="fr-FR" sz="2800" dirty="0">
                <a:solidFill>
                  <a:schemeClr val="tx1"/>
                </a:solidFill>
                <a:latin typeface="+mj-lt"/>
              </a:rPr>
              <a:t>Par Roxane </a:t>
            </a:r>
            <a:r>
              <a:rPr lang="fr-FR" sz="2800" dirty="0" err="1">
                <a:solidFill>
                  <a:schemeClr val="tx1"/>
                </a:solidFill>
                <a:latin typeface="+mj-lt"/>
              </a:rPr>
              <a:t>Mauillon</a:t>
            </a: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fr-FR" sz="280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endParaRPr lang="fr-FR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493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626" y="1052736"/>
            <a:ext cx="8136904" cy="93610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  <a:ea typeface="+mn-ea"/>
                <a:cs typeface="+mn-cs"/>
              </a:rPr>
              <a:t>La </a:t>
            </a:r>
            <a:r>
              <a:rPr lang="fr-FR" b="1" dirty="0" err="1">
                <a:solidFill>
                  <a:srgbClr val="C00000"/>
                </a:solidFill>
                <a:ea typeface="+mn-ea"/>
                <a:cs typeface="+mn-cs"/>
              </a:rPr>
              <a:t>ParenThèse</a:t>
            </a:r>
            <a:r>
              <a:rPr lang="fr-FR" b="1" dirty="0">
                <a:solidFill>
                  <a:srgbClr val="C00000"/>
                </a:solidFill>
                <a:ea typeface="+mn-ea"/>
                <a:cs typeface="+mn-cs"/>
              </a:rPr>
              <a:t> Occitanie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67644" y="1052736"/>
            <a:ext cx="6912768" cy="4536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fr-FR" sz="2800" dirty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fr-FR" sz="2800" dirty="0">
                <a:solidFill>
                  <a:srgbClr val="A53010"/>
                </a:solidFill>
              </a:rPr>
              <a:t>Présentation </a:t>
            </a:r>
          </a:p>
          <a:p>
            <a:pPr marL="45720" indent="0" algn="ctr">
              <a:buNone/>
            </a:pPr>
            <a:r>
              <a:rPr lang="fr-FR" sz="2400" dirty="0">
                <a:solidFill>
                  <a:schemeClr val="tx1"/>
                </a:solidFill>
              </a:rPr>
              <a:t>par Benjamin Combe</a:t>
            </a:r>
          </a:p>
          <a:p>
            <a:pPr marL="45720" indent="0" algn="ctr">
              <a:buNone/>
            </a:pPr>
            <a:endParaRPr lang="fr-FR" dirty="0">
              <a:solidFill>
                <a:srgbClr val="FFFF00"/>
              </a:solidFill>
            </a:endParaRPr>
          </a:p>
          <a:p>
            <a:endParaRPr lang="fr-FR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0ACCCA8-7AA5-4EDB-B483-7E028EE0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2132856"/>
            <a:ext cx="4896544" cy="2592288"/>
          </a:xfrm>
        </p:spPr>
        <p:txBody>
          <a:bodyPr>
            <a:normAutofit/>
          </a:bodyPr>
          <a:lstStyle/>
          <a:p>
            <a:r>
              <a:rPr lang="fr-FR" sz="7200" b="1" dirty="0">
                <a:solidFill>
                  <a:srgbClr val="A53010"/>
                </a:solidFill>
              </a:rPr>
              <a:t>À venir… </a:t>
            </a:r>
          </a:p>
        </p:txBody>
      </p:sp>
    </p:spTree>
    <p:extLst>
      <p:ext uri="{BB962C8B-B14F-4D97-AF65-F5344CB8AC3E}">
        <p14:creationId xmlns:p14="http://schemas.microsoft.com/office/powerpoint/2010/main" val="3908171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7632848" cy="604867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Journée d’Information sur les financements pendant la thèse</a:t>
            </a:r>
          </a:p>
          <a:p>
            <a:pPr algn="ctr"/>
            <a:endParaRPr lang="fr-FR" dirty="0">
              <a:solidFill>
                <a:srgbClr val="00B050"/>
              </a:solidFill>
            </a:endParaRPr>
          </a:p>
          <a:p>
            <a:pPr algn="ctr"/>
            <a:endParaRPr lang="fr-FR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t-BR" sz="4000" b="1" i="0" dirty="0">
              <a:solidFill>
                <a:srgbClr val="A5301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pt-BR" sz="4000" b="1" i="0" dirty="0">
                <a:solidFill>
                  <a:srgbClr val="A53010"/>
                </a:solidFill>
                <a:effectLst/>
                <a:latin typeface="+mj-lt"/>
              </a:rPr>
              <a:t>14 </a:t>
            </a:r>
            <a:r>
              <a:rPr lang="pt-BR" sz="4000" b="1" i="0" dirty="0" err="1">
                <a:solidFill>
                  <a:srgbClr val="A53010"/>
                </a:solidFill>
                <a:effectLst/>
                <a:latin typeface="+mj-lt"/>
              </a:rPr>
              <a:t>novembre</a:t>
            </a:r>
            <a:r>
              <a:rPr lang="pt-BR" sz="4000" b="1" i="0" dirty="0">
                <a:solidFill>
                  <a:srgbClr val="A53010"/>
                </a:solidFill>
                <a:effectLst/>
                <a:latin typeface="+mj-lt"/>
              </a:rPr>
              <a:t> de 10h à 12h</a:t>
            </a:r>
          </a:p>
          <a:p>
            <a:pPr marL="0" indent="0" algn="ctr">
              <a:buNone/>
            </a:pPr>
            <a:r>
              <a:rPr lang="pt-BR" sz="4000" b="1" dirty="0">
                <a:solidFill>
                  <a:srgbClr val="00B0F0"/>
                </a:solidFill>
                <a:latin typeface="+mj-lt"/>
              </a:rPr>
              <a:t>MDR, F220</a:t>
            </a:r>
            <a:r>
              <a:rPr lang="pt-BR" sz="4000" b="1" i="0" dirty="0">
                <a:solidFill>
                  <a:srgbClr val="00B0F0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15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564" y="406598"/>
            <a:ext cx="7848872" cy="194228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		Contacts</a:t>
            </a:r>
            <a:br>
              <a:rPr lang="fr-FR" sz="5400" dirty="0">
                <a:solidFill>
                  <a:schemeClr val="bg1"/>
                </a:solidFill>
              </a:rPr>
            </a:br>
            <a:r>
              <a:rPr lang="fr-FR" sz="5400" dirty="0">
                <a:solidFill>
                  <a:schemeClr val="bg1"/>
                </a:solidFill>
              </a:rPr>
              <a:t/>
            </a:r>
            <a:br>
              <a:rPr lang="fr-FR" sz="5400" dirty="0">
                <a:solidFill>
                  <a:schemeClr val="bg1"/>
                </a:solidFill>
              </a:rPr>
            </a:b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07704" y="2348878"/>
            <a:ext cx="6912768" cy="4248473"/>
          </a:xfrm>
        </p:spPr>
        <p:txBody>
          <a:bodyPr>
            <a:normAutofit fontScale="77500" lnSpcReduction="20000"/>
          </a:bodyPr>
          <a:lstStyle/>
          <a:p>
            <a:endParaRPr lang="fr-FR" sz="2200" b="1" dirty="0">
              <a:solidFill>
                <a:srgbClr val="C00000"/>
              </a:solidFill>
              <a:latin typeface="+mj-lt"/>
            </a:endParaRP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Valérie Lafitte-Carbonne,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Directrice du Service des Études doctorales</a:t>
            </a:r>
            <a:endParaRPr lang="fr-FR" sz="2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marL="4572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D150 Bis, </a:t>
            </a:r>
            <a:r>
              <a:rPr lang="fr-FR" sz="2400" u="sng" dirty="0">
                <a:solidFill>
                  <a:srgbClr val="A5301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</a:t>
            </a:r>
            <a:r>
              <a:rPr lang="fr-FR" sz="2400" b="0" i="0" u="sng" dirty="0">
                <a:solidFill>
                  <a:srgbClr val="A53010"/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esponsable.sedoc@univ-tlse2.fr</a:t>
            </a:r>
            <a:endParaRPr lang="fr-FR" sz="2400" b="0" i="0" u="sng" dirty="0">
              <a:solidFill>
                <a:srgbClr val="A53010"/>
              </a:solidFill>
              <a:effectLst/>
              <a:latin typeface="+mj-lt"/>
            </a:endParaRPr>
          </a:p>
          <a:p>
            <a:endParaRPr lang="fr-FR" sz="2400" b="1" dirty="0">
              <a:solidFill>
                <a:srgbClr val="A53010"/>
              </a:solidFill>
              <a:latin typeface="+mj-lt"/>
            </a:endParaRPr>
          </a:p>
          <a:p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Roukiat</a:t>
            </a:r>
            <a:r>
              <a:rPr lang="fr-FR" sz="2400" b="1" dirty="0">
                <a:solidFill>
                  <a:srgbClr val="A53010"/>
                </a:solidFill>
                <a:latin typeface="+mj-lt"/>
              </a:rPr>
              <a:t> Moindze,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Gestionnaire ALLPH@ (Inscriptions, scolarité, soutenances)</a:t>
            </a:r>
          </a:p>
          <a:p>
            <a:pPr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		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D152,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u="sng" dirty="0">
                <a:solidFill>
                  <a:srgbClr val="A5301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edallpha@univ-tlse2.</a:t>
            </a:r>
            <a:r>
              <a:rPr lang="fr-FR" sz="2400" dirty="0">
                <a:solidFill>
                  <a:srgbClr val="A5301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</a:t>
            </a:r>
            <a:endParaRPr lang="fr-FR" sz="2400" dirty="0">
              <a:solidFill>
                <a:srgbClr val="A53010"/>
              </a:solidFill>
              <a:latin typeface="+mj-lt"/>
            </a:endParaRPr>
          </a:p>
          <a:p>
            <a:pPr>
              <a:buNone/>
            </a:pPr>
            <a:endParaRPr lang="fr-FR" sz="2400" dirty="0">
              <a:solidFill>
                <a:srgbClr val="002060"/>
              </a:solidFill>
              <a:latin typeface="+mj-lt"/>
            </a:endParaRP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Myriam Guiraud,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Chargée des formations 	D151, </a:t>
            </a:r>
            <a:r>
              <a:rPr lang="fr-FR" sz="2400" u="sng" dirty="0">
                <a:solidFill>
                  <a:srgbClr val="A5301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guiraud@univ-tlse2.fr</a:t>
            </a:r>
            <a:endParaRPr lang="fr-FR" sz="2400" u="sng" dirty="0">
              <a:solidFill>
                <a:srgbClr val="A53010"/>
              </a:solidFill>
              <a:latin typeface="+mj-lt"/>
            </a:endParaRPr>
          </a:p>
          <a:p>
            <a:pPr>
              <a:buNone/>
            </a:pPr>
            <a:endParaRPr lang="fr-FR" sz="2400" dirty="0">
              <a:solidFill>
                <a:srgbClr val="0070C0"/>
              </a:solidFill>
              <a:latin typeface="+mj-lt"/>
            </a:endParaRPr>
          </a:p>
          <a:p>
            <a:pPr marL="45720" indent="0">
              <a:buNone/>
            </a:pPr>
            <a:r>
              <a:rPr lang="fr-FR" sz="2200" dirty="0">
                <a:solidFill>
                  <a:srgbClr val="002060"/>
                </a:solidFill>
                <a:latin typeface="+mj-lt"/>
              </a:rPr>
              <a:t>	</a:t>
            </a:r>
          </a:p>
          <a:p>
            <a:pPr>
              <a:buNone/>
            </a:pPr>
            <a:endParaRPr lang="fr-FR" sz="2200" dirty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Picture 14" descr="logo-UT2J - Service des Etudes Doctorales (SEDoc)">
            <a:extLst>
              <a:ext uri="{FF2B5EF4-FFF2-40B4-BE49-F238E27FC236}">
                <a16:creationId xmlns:a16="http://schemas.microsoft.com/office/drawing/2014/main" xmlns="" id="{C695F15D-97D9-58D3-800F-1E4670CD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91383"/>
            <a:ext cx="1855633" cy="9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39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8219256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Réunion d’information </a:t>
            </a:r>
          </a:p>
          <a:p>
            <a:pPr algn="ctr">
              <a:buNone/>
            </a:pPr>
            <a:r>
              <a:rPr lang="fr-FR" sz="2200" dirty="0">
                <a:solidFill>
                  <a:schemeClr val="tx1"/>
                </a:solidFill>
              </a:rPr>
              <a:t>(pour les </a:t>
            </a:r>
            <a:r>
              <a:rPr lang="fr-FR" sz="2200" dirty="0" err="1">
                <a:solidFill>
                  <a:schemeClr val="tx1"/>
                </a:solidFill>
              </a:rPr>
              <a:t>doctorant·es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éloigné·es</a:t>
            </a:r>
            <a:r>
              <a:rPr lang="fr-FR" sz="2200" dirty="0">
                <a:solidFill>
                  <a:schemeClr val="tx1"/>
                </a:solidFill>
              </a:rPr>
              <a:t>) </a:t>
            </a:r>
          </a:p>
          <a:p>
            <a:pPr algn="ctr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Lundi 1 Décembre</a:t>
            </a:r>
          </a:p>
          <a:p>
            <a:pPr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17 h - 18 h30</a:t>
            </a:r>
          </a:p>
          <a:p>
            <a:pPr algn="ctr">
              <a:buNone/>
            </a:pPr>
            <a:r>
              <a:rPr lang="fr-FR" sz="2800" b="1" i="1" dirty="0">
                <a:solidFill>
                  <a:srgbClr val="A53010"/>
                </a:solidFill>
              </a:rPr>
              <a:t>par visioconférence</a:t>
            </a: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1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676262"/>
            <a:ext cx="8219256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Forum sur la diversité fonctionnelle</a:t>
            </a:r>
          </a:p>
          <a:p>
            <a:pPr algn="ctr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fr-FR" sz="4000" b="1" dirty="0">
                <a:solidFill>
                  <a:srgbClr val="A53010"/>
                </a:solidFill>
              </a:rPr>
              <a:t>8 décembre 14h30-18h</a:t>
            </a:r>
          </a:p>
          <a:p>
            <a:pPr algn="ctr">
              <a:buNone/>
            </a:pPr>
            <a:r>
              <a:rPr lang="fr-FR" sz="4000" b="1" dirty="0">
                <a:solidFill>
                  <a:srgbClr val="00B0F0"/>
                </a:solidFill>
              </a:rPr>
              <a:t>D30</a:t>
            </a:r>
          </a:p>
          <a:p>
            <a:pPr algn="ctr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4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55576" y="836712"/>
            <a:ext cx="8219256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Réunion sur les formations </a:t>
            </a:r>
          </a:p>
          <a:p>
            <a:pPr algn="ctr">
              <a:buNone/>
            </a:pPr>
            <a:endParaRPr lang="fr-FR" sz="22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fr-FR" sz="20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 9 février 2026 </a:t>
            </a:r>
          </a:p>
          <a:p>
            <a:pPr algn="ctr">
              <a:buNone/>
            </a:pPr>
            <a:r>
              <a:rPr lang="fr-FR" sz="2800" b="1" dirty="0">
                <a:solidFill>
                  <a:srgbClr val="A53010"/>
                </a:solidFill>
              </a:rPr>
              <a:t>10 h – 12h</a:t>
            </a:r>
          </a:p>
          <a:p>
            <a:pPr algn="ctr">
              <a:buNone/>
            </a:pPr>
            <a:endParaRPr lang="fr-FR" sz="2800" b="1" dirty="0">
              <a:solidFill>
                <a:srgbClr val="A53010"/>
              </a:solidFill>
            </a:endParaRPr>
          </a:p>
          <a:p>
            <a:pPr algn="ctr">
              <a:buNone/>
            </a:pPr>
            <a:r>
              <a:rPr lang="fr-FR" sz="2800" b="1" dirty="0">
                <a:solidFill>
                  <a:srgbClr val="00B0F0"/>
                </a:solidFill>
              </a:rPr>
              <a:t>D30</a:t>
            </a:r>
          </a:p>
          <a:p>
            <a:pPr algn="ctr">
              <a:buNone/>
            </a:pPr>
            <a:endParaRPr lang="fr-FR" sz="2800" b="1" i="1" dirty="0">
              <a:solidFill>
                <a:srgbClr val="A53010"/>
              </a:solidFill>
            </a:endParaRPr>
          </a:p>
          <a:p>
            <a:pPr algn="ctr">
              <a:buNone/>
            </a:pP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90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59632" y="620688"/>
            <a:ext cx="7200800" cy="57606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4800" dirty="0">
                <a:solidFill>
                  <a:schemeClr val="bg1"/>
                </a:solidFill>
                <a:latin typeface="+mj-lt"/>
              </a:rPr>
              <a:t>Journée d’Étude des </a:t>
            </a:r>
            <a:r>
              <a:rPr lang="fr-FR" sz="4800" dirty="0" err="1">
                <a:solidFill>
                  <a:schemeClr val="bg1"/>
                </a:solidFill>
                <a:latin typeface="+mj-lt"/>
              </a:rPr>
              <a:t>Doctorant·es</a:t>
            </a:r>
            <a:r>
              <a:rPr lang="fr-FR" sz="4800" dirty="0">
                <a:solidFill>
                  <a:schemeClr val="bg1"/>
                </a:solidFill>
                <a:latin typeface="+mj-lt"/>
              </a:rPr>
              <a:t> d’ALLPH@</a:t>
            </a:r>
          </a:p>
          <a:p>
            <a:pPr algn="ctr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4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Devenir(s) bête(s): entre frontières</a:t>
            </a:r>
            <a:r>
              <a:rPr lang="fr-FR" sz="4000" b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, partages, conflits et utopies</a:t>
            </a:r>
            <a:endParaRPr lang="fr-FR" sz="40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buNone/>
            </a:pPr>
            <a:endParaRPr lang="fr-FR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sz="4300" b="1" dirty="0">
                <a:solidFill>
                  <a:srgbClr val="A5301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fr-FR" sz="4300" b="1" dirty="0">
                <a:solidFill>
                  <a:srgbClr val="A53010"/>
                </a:solidFill>
                <a:effectLst/>
                <a:latin typeface="+mj-lt"/>
                <a:ea typeface="Times New Roman" panose="02020603050405020304" pitchFamily="18" charset="0"/>
              </a:rPr>
              <a:t> avril 2026</a:t>
            </a:r>
          </a:p>
          <a:p>
            <a:pPr algn="ctr">
              <a:buNone/>
            </a:pPr>
            <a:r>
              <a:rPr lang="fr-FR" sz="4300" b="1" dirty="0">
                <a:solidFill>
                  <a:srgbClr val="00B0F0"/>
                </a:solidFill>
                <a:effectLst/>
                <a:latin typeface="+mj-lt"/>
                <a:ea typeface="Times New Roman" panose="02020603050405020304" pitchFamily="18" charset="0"/>
              </a:rPr>
              <a:t>Amphi F417</a:t>
            </a:r>
          </a:p>
          <a:p>
            <a:pPr algn="ctr">
              <a:buNone/>
            </a:pPr>
            <a:endParaRPr lang="fr-FR" dirty="0"/>
          </a:p>
          <a:p>
            <a:pPr>
              <a:buNone/>
            </a:pPr>
            <a:r>
              <a:rPr lang="fr-FR" sz="1900" dirty="0">
                <a:solidFill>
                  <a:schemeClr val="tx1"/>
                </a:solidFill>
              </a:rPr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423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86B86B-AB26-AD3C-D016-7C397A66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L’heure qui dépasse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AAD5FE6-E96E-81A9-0B4D-2596B7C86F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3744416"/>
          </a:xfrm>
        </p:spPr>
        <p:txBody>
          <a:bodyPr/>
          <a:lstStyle/>
          <a:p>
            <a:r>
              <a:rPr lang="fr-FR" b="1" dirty="0"/>
              <a:t>Lucie Dumas</a:t>
            </a:r>
            <a:r>
              <a:rPr lang="fr-FR" dirty="0"/>
              <a:t>, doctorante en recherche-création</a:t>
            </a:r>
          </a:p>
          <a:p>
            <a:r>
              <a:rPr lang="fr-FR" dirty="0"/>
              <a:t>LLA </a:t>
            </a:r>
            <a:r>
              <a:rPr lang="fr-FR" dirty="0" err="1"/>
              <a:t>Creatis</a:t>
            </a:r>
            <a:endParaRPr lang="fr-FR" dirty="0"/>
          </a:p>
          <a:p>
            <a:r>
              <a:rPr lang="fr-FR" dirty="0"/>
              <a:t>Sous la direction de Muriel Plana et Cyrielle </a:t>
            </a:r>
            <a:r>
              <a:rPr lang="fr-FR" dirty="0" err="1"/>
              <a:t>Dodet</a:t>
            </a:r>
            <a:endParaRPr lang="fr-FR" dirty="0"/>
          </a:p>
          <a:p>
            <a:r>
              <a:rPr lang="fr-FR" dirty="0"/>
              <a:t>Thèse : Représentations du temps dans les fictions </a:t>
            </a:r>
            <a:r>
              <a:rPr lang="fr-FR" dirty="0" err="1"/>
              <a:t>dramatico</a:t>
            </a:r>
            <a:r>
              <a:rPr lang="fr-FR" dirty="0"/>
              <a:t>-musicales contemporaines: texte, musique, corps</a:t>
            </a:r>
          </a:p>
        </p:txBody>
      </p:sp>
    </p:spTree>
    <p:extLst>
      <p:ext uri="{BB962C8B-B14F-4D97-AF65-F5344CB8AC3E}">
        <p14:creationId xmlns:p14="http://schemas.microsoft.com/office/powerpoint/2010/main" val="1716098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2891065-4D33-05BF-21AE-B5F3BD58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3F3A5FE-5BD0-44A5-0556-82B6E8E5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048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35696" y="1395066"/>
            <a:ext cx="6768752" cy="5462934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Marie-Agnès </a:t>
            </a:r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Palaisi</a:t>
            </a:r>
            <a:endParaRPr lang="fr-F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Direction de l’École doctorale ALLPH@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D 150 (sur rendez-vous) </a:t>
            </a:r>
            <a:r>
              <a:rPr lang="fr-FR" sz="2400" dirty="0">
                <a:solidFill>
                  <a:srgbClr val="002060"/>
                </a:solidFill>
                <a:latin typeface="+mj-lt"/>
              </a:rPr>
              <a:t/>
            </a:r>
            <a:br>
              <a:rPr lang="fr-FR" sz="2400" dirty="0">
                <a:solidFill>
                  <a:srgbClr val="002060"/>
                </a:solidFill>
                <a:latin typeface="+mj-lt"/>
              </a:rPr>
            </a:br>
            <a:r>
              <a:rPr lang="fr-FR" sz="2400" dirty="0">
                <a:solidFill>
                  <a:srgbClr val="002060"/>
                </a:solidFill>
                <a:latin typeface="+mj-lt"/>
              </a:rPr>
              <a:t>         </a:t>
            </a:r>
            <a:r>
              <a:rPr lang="fr-FR" sz="2400" dirty="0">
                <a:solidFill>
                  <a:srgbClr val="A5301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direction.allpha@univ-tlse2.fr</a:t>
            </a:r>
            <a:endParaRPr lang="fr-FR" sz="2400" dirty="0">
              <a:solidFill>
                <a:srgbClr val="002060"/>
              </a:solidFill>
              <a:latin typeface="+mj-lt"/>
            </a:endParaRPr>
          </a:p>
          <a:p>
            <a:pPr marL="0">
              <a:buNone/>
            </a:pPr>
            <a:r>
              <a:rPr lang="fr-FR" sz="2400" dirty="0">
                <a:solidFill>
                  <a:srgbClr val="002060"/>
                </a:solidFill>
                <a:latin typeface="+mj-lt"/>
              </a:rPr>
              <a:t>Et 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vos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représentant·es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fr-FR" sz="2400" b="1" dirty="0">
                <a:solidFill>
                  <a:srgbClr val="A53010"/>
                </a:solidFill>
                <a:latin typeface="+mj-lt"/>
              </a:rPr>
              <a:t>Les </a:t>
            </a:r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élu·es</a:t>
            </a:r>
            <a:r>
              <a:rPr lang="fr-FR" sz="2400" b="1" dirty="0">
                <a:solidFill>
                  <a:srgbClr val="A53010"/>
                </a:solidFill>
                <a:latin typeface="+mj-lt"/>
              </a:rPr>
              <a:t> </a:t>
            </a:r>
            <a:r>
              <a:rPr lang="fr-FR" sz="2400" b="1" dirty="0" err="1">
                <a:solidFill>
                  <a:srgbClr val="A53010"/>
                </a:solidFill>
                <a:latin typeface="+mj-lt"/>
              </a:rPr>
              <a:t>doctorant·es</a:t>
            </a:r>
            <a:r>
              <a:rPr lang="fr-FR" sz="2400" b="1" dirty="0">
                <a:solidFill>
                  <a:srgbClr val="A53010"/>
                </a:solidFill>
                <a:latin typeface="+mj-lt"/>
              </a:rPr>
              <a:t> d’ALLPH@ </a:t>
            </a:r>
            <a:br>
              <a:rPr lang="fr-FR" sz="2400" b="1" dirty="0">
                <a:solidFill>
                  <a:srgbClr val="A53010"/>
                </a:solidFill>
                <a:latin typeface="+mj-lt"/>
              </a:rPr>
            </a:br>
            <a:r>
              <a:rPr lang="fr-FR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D 154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	 </a:t>
            </a:r>
            <a:r>
              <a:rPr lang="fr-FR" sz="2400" dirty="0">
                <a:solidFill>
                  <a:srgbClr val="A5301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elusallpha@gmail.com</a:t>
            </a:r>
            <a:endParaRPr lang="fr-FR" sz="2400" dirty="0">
              <a:solidFill>
                <a:srgbClr val="A53010"/>
              </a:solidFill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12BCA80-B717-E907-DEA3-74F91A465510}"/>
              </a:ext>
            </a:extLst>
          </p:cNvPr>
          <p:cNvSpPr txBox="1"/>
          <p:nvPr/>
        </p:nvSpPr>
        <p:spPr>
          <a:xfrm>
            <a:off x="2915816" y="548680"/>
            <a:ext cx="499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direction</a:t>
            </a:r>
          </a:p>
        </p:txBody>
      </p:sp>
    </p:spTree>
    <p:extLst>
      <p:ext uri="{BB962C8B-B14F-4D97-AF65-F5344CB8AC3E}">
        <p14:creationId xmlns:p14="http://schemas.microsoft.com/office/powerpoint/2010/main" val="337515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41FBEE-6D28-4258-AA22-374FA30E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169865"/>
            <a:ext cx="7848872" cy="864096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</a:rPr>
              <a:t>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7F8836-216C-424A-B31A-C68C56CA0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1017043"/>
            <a:ext cx="8136904" cy="5760640"/>
          </a:xfrm>
        </p:spPr>
        <p:txBody>
          <a:bodyPr>
            <a:normAutofit fontScale="92500"/>
          </a:bodyPr>
          <a:lstStyle/>
          <a:p>
            <a:r>
              <a:rPr lang="fr-FR" sz="2100" b="1" dirty="0">
                <a:solidFill>
                  <a:schemeClr val="tx1"/>
                </a:solidFill>
              </a:rPr>
              <a:t>Le site web d’ALLPH@ :</a:t>
            </a:r>
            <a:r>
              <a:rPr lang="fr-FR" sz="2100" b="1" dirty="0">
                <a:solidFill>
                  <a:schemeClr val="accent1"/>
                </a:solidFill>
              </a:rPr>
              <a:t> </a:t>
            </a:r>
            <a:r>
              <a:rPr lang="fr-FR" sz="2100" b="1" dirty="0">
                <a:solidFill>
                  <a:srgbClr val="A530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https://allpha.univ-tlse2.fr/</a:t>
            </a:r>
            <a:endParaRPr lang="fr-FR" sz="2100" b="1" dirty="0">
              <a:solidFill>
                <a:srgbClr val="A5301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À consulter avant de vous adresser à la gestionnaire ou à la direction de l’École doctorale. Vous y trouverez presque toutes les informations pratiques (formalités administratives, formations, modalités de soutenance, etc.) et tous les documents dont vous avez besoin en cours de thèse.</a:t>
            </a:r>
          </a:p>
          <a:p>
            <a:r>
              <a:rPr lang="fr-FR" sz="2100" b="1" dirty="0">
                <a:solidFill>
                  <a:schemeClr val="tx1"/>
                </a:solidFill>
              </a:rPr>
              <a:t>ADUM (Accès doctoral unique mutualisé) : </a:t>
            </a:r>
            <a:r>
              <a:rPr lang="fr-FR" sz="2100" b="1" dirty="0">
                <a:solidFill>
                  <a:srgbClr val="A5301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https://www.adum.fr/</a:t>
            </a:r>
            <a:endParaRPr lang="fr-FR" sz="2100" b="1" dirty="0">
              <a:solidFill>
                <a:srgbClr val="A53010"/>
              </a:solidFill>
            </a:endParaRP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Portail interne d’information, de service et de communication pour les doctorant.es et les docteur.es : </a:t>
            </a:r>
            <a:r>
              <a:rPr lang="fr-FR" sz="1700" b="1" i="1" u="sng" dirty="0">
                <a:solidFill>
                  <a:srgbClr val="A53010"/>
                </a:solidFill>
              </a:rPr>
              <a:t>Créer votre espace personnel </a:t>
            </a:r>
            <a:r>
              <a:rPr lang="fr-FR" sz="1700" dirty="0">
                <a:solidFill>
                  <a:schemeClr val="tx1"/>
                </a:solidFill>
              </a:rPr>
              <a:t>dédié à toutes vos démarches d’inscription / réinscription / soutenance de thèse. </a:t>
            </a:r>
          </a:p>
          <a:p>
            <a:pPr marL="0" indent="0">
              <a:buNone/>
            </a:pPr>
            <a:r>
              <a:rPr lang="fr-FR" sz="1700" b="1" i="1" dirty="0">
                <a:solidFill>
                  <a:schemeClr val="bg1"/>
                </a:solidFill>
                <a:sym typeface="Wingdings" panose="05000000000000000000" pitchFamily="2" charset="2"/>
              </a:rPr>
              <a:t>ATTENTION:</a:t>
            </a:r>
            <a:r>
              <a:rPr lang="fr-FR" sz="1700" i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1700" dirty="0">
                <a:solidFill>
                  <a:schemeClr val="tx1"/>
                </a:solidFill>
              </a:rPr>
              <a:t>Des </a:t>
            </a:r>
            <a:r>
              <a:rPr lang="fr-FR" sz="1700" b="1" dirty="0">
                <a:solidFill>
                  <a:srgbClr val="A53010"/>
                </a:solidFill>
              </a:rPr>
              <a:t>messages</a:t>
            </a:r>
            <a:r>
              <a:rPr lang="fr-FR" sz="1700" dirty="0">
                <a:solidFill>
                  <a:schemeClr val="tx1"/>
                </a:solidFill>
              </a:rPr>
              <a:t> vous sont régulièrement adressés </a:t>
            </a:r>
            <a:r>
              <a:rPr lang="fr-FR" sz="1700" b="1" dirty="0">
                <a:solidFill>
                  <a:srgbClr val="A53010"/>
                </a:solidFill>
              </a:rPr>
              <a:t>via ADUM</a:t>
            </a:r>
            <a:r>
              <a:rPr lang="fr-FR" sz="1700" dirty="0">
                <a:solidFill>
                  <a:schemeClr val="tx1"/>
                </a:solidFill>
              </a:rPr>
              <a:t>. Merci de lire attentivement ceux qui sont en rapport avec les dispositions doctorales.</a:t>
            </a:r>
          </a:p>
          <a:p>
            <a:r>
              <a:rPr lang="fr-FR" sz="2100" b="1" dirty="0">
                <a:solidFill>
                  <a:schemeClr val="tx1"/>
                </a:solidFill>
              </a:rPr>
              <a:t>ENT  (Environnement numérique de travail)</a:t>
            </a:r>
          </a:p>
          <a:p>
            <a:pPr marL="0" indent="0">
              <a:buNone/>
            </a:pPr>
            <a:r>
              <a:rPr lang="fr-FR" sz="1700" dirty="0">
                <a:solidFill>
                  <a:schemeClr val="tx1"/>
                </a:solidFill>
              </a:rPr>
              <a:t>L’ENT permet de lire les actualités de l’UT2J et vos mails, d’échanger et de gérer de nombreux aspects de votre vie à l’UT2J. </a:t>
            </a:r>
            <a:r>
              <a:rPr lang="fr-FR" sz="1700" b="1" dirty="0">
                <a:solidFill>
                  <a:srgbClr val="A53010"/>
                </a:solidFill>
              </a:rPr>
              <a:t>Sauf cas exceptionnel, l’</a:t>
            </a:r>
            <a:r>
              <a:rPr lang="fr-FR" sz="1700" b="1" dirty="0" err="1">
                <a:solidFill>
                  <a:srgbClr val="A53010"/>
                </a:solidFill>
              </a:rPr>
              <a:t>adrel</a:t>
            </a:r>
            <a:r>
              <a:rPr lang="fr-FR" sz="1700" b="1" dirty="0">
                <a:solidFill>
                  <a:srgbClr val="A53010"/>
                </a:solidFill>
              </a:rPr>
              <a:t> -</a:t>
            </a:r>
            <a:r>
              <a:rPr lang="fr-FR" sz="1700" b="1" dirty="0" err="1">
                <a:solidFill>
                  <a:srgbClr val="A53010"/>
                </a:solidFill>
              </a:rPr>
              <a:t>univ</a:t>
            </a:r>
            <a:r>
              <a:rPr lang="fr-FR" sz="1700" b="1" dirty="0">
                <a:solidFill>
                  <a:srgbClr val="A53010"/>
                </a:solidFill>
              </a:rPr>
              <a:t> = l’</a:t>
            </a:r>
            <a:r>
              <a:rPr lang="fr-FR" sz="1700" b="1" dirty="0" err="1">
                <a:solidFill>
                  <a:srgbClr val="A53010"/>
                </a:solidFill>
              </a:rPr>
              <a:t>adrel</a:t>
            </a:r>
            <a:r>
              <a:rPr lang="fr-FR" sz="1700" b="1" dirty="0">
                <a:solidFill>
                  <a:srgbClr val="A53010"/>
                </a:solidFill>
              </a:rPr>
              <a:t> de référence pour ALLPH@</a:t>
            </a:r>
            <a:r>
              <a:rPr lang="fr-FR" sz="1700" dirty="0">
                <a:solidFill>
                  <a:srgbClr val="A53010"/>
                </a:solidFill>
              </a:rPr>
              <a:t> </a:t>
            </a:r>
            <a:r>
              <a:rPr lang="fr-FR" sz="1700" b="1" dirty="0">
                <a:solidFill>
                  <a:srgbClr val="A53010"/>
                </a:solidFill>
                <a:sym typeface="Wingdings" panose="05000000000000000000" pitchFamily="2" charset="2"/>
              </a:rPr>
              <a:t> </a:t>
            </a:r>
            <a:r>
              <a:rPr lang="fr-FR" sz="1700" b="1" i="1" u="sng" dirty="0">
                <a:solidFill>
                  <a:srgbClr val="A53010"/>
                </a:solidFill>
              </a:rPr>
              <a:t>demander au plus vite vos identifiants.</a:t>
            </a:r>
            <a:endParaRPr lang="fr-FR" sz="1700" b="1" u="sng" dirty="0">
              <a:solidFill>
                <a:srgbClr val="A53010"/>
              </a:solidFill>
            </a:endParaRPr>
          </a:p>
          <a:p>
            <a:pPr marL="0" indent="0">
              <a:buNone/>
            </a:pPr>
            <a:r>
              <a:rPr lang="fr-FR" sz="1100" b="1" u="sng" dirty="0">
                <a:solidFill>
                  <a:srgbClr val="A53010"/>
                </a:solidFill>
              </a:rPr>
              <a:t> </a:t>
            </a:r>
          </a:p>
          <a:p>
            <a:pPr lvl="2">
              <a:buClr>
                <a:schemeClr val="bg1"/>
              </a:buClr>
              <a:buFont typeface="Century Gothic" panose="020B0502020202020204" pitchFamily="34" charset="0"/>
              <a:buChar char="►"/>
            </a:pPr>
            <a:r>
              <a:rPr lang="fr-FR" sz="2200" b="1" dirty="0">
                <a:solidFill>
                  <a:schemeClr val="bg1"/>
                </a:solidFill>
              </a:rPr>
              <a:t> La troisième édition du Cahier de rentrée ALLPH@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4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F4877C4-0720-43F6-808A-6DA6A8D4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268760"/>
            <a:ext cx="7416824" cy="4750464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/>
            </a:r>
            <a:br>
              <a:rPr lang="fr-FR" sz="4000" b="1" dirty="0">
                <a:solidFill>
                  <a:srgbClr val="0070C0"/>
                </a:solidFill>
              </a:rPr>
            </a:br>
            <a:r>
              <a:rPr lang="fr-FR" sz="5400" b="1" dirty="0">
                <a:solidFill>
                  <a:srgbClr val="A53010"/>
                </a:solidFill>
              </a:rPr>
              <a:t>Le doctorat  =</a:t>
            </a:r>
            <a:r>
              <a:rPr lang="fr-FR" sz="5400" dirty="0">
                <a:solidFill>
                  <a:srgbClr val="A53010"/>
                </a:solidFill>
              </a:rPr>
              <a:t> </a:t>
            </a:r>
            <a:r>
              <a:rPr lang="fr-FR" sz="5400" dirty="0">
                <a:solidFill>
                  <a:schemeClr val="tx1"/>
                </a:solidFill>
              </a:rPr>
              <a:t/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5400" dirty="0">
                <a:solidFill>
                  <a:schemeClr val="tx1"/>
                </a:solidFill>
              </a:rPr>
              <a:t>            une thèse…</a:t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5400" dirty="0">
                <a:solidFill>
                  <a:schemeClr val="tx1"/>
                </a:solidFill>
              </a:rPr>
              <a:t/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 </a:t>
            </a:r>
            <a:r>
              <a:rPr lang="fr-FR" sz="5400" dirty="0">
                <a:solidFill>
                  <a:schemeClr val="tx1"/>
                </a:solidFill>
              </a:rPr>
              <a:t/>
            </a:r>
            <a:br>
              <a:rPr lang="fr-FR" sz="5400" dirty="0">
                <a:solidFill>
                  <a:schemeClr val="tx1"/>
                </a:solidFill>
              </a:rPr>
            </a:br>
            <a:r>
              <a:rPr lang="fr-FR" sz="5400" dirty="0">
                <a:solidFill>
                  <a:schemeClr val="tx1"/>
                </a:solidFill>
              </a:rPr>
              <a:t>…et un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22325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Qu’est-ce qu’une thèse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19672" y="1124744"/>
            <a:ext cx="6984776" cy="5544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>
                <a:solidFill>
                  <a:srgbClr val="FF0000"/>
                </a:solidFill>
              </a:rPr>
              <a:t>Vient du grec </a:t>
            </a:r>
            <a:r>
              <a:rPr lang="fr-FR" sz="2000" i="1" dirty="0" err="1">
                <a:solidFill>
                  <a:srgbClr val="FF0000"/>
                </a:solidFill>
              </a:rPr>
              <a:t>thesis</a:t>
            </a:r>
            <a:r>
              <a:rPr lang="fr-FR" sz="2000" dirty="0">
                <a:solidFill>
                  <a:srgbClr val="FF0000"/>
                </a:solidFill>
              </a:rPr>
              <a:t> « action de poser, de placer » par l’intermédiaire du latin « sujet, thème, thèse ».</a:t>
            </a:r>
          </a:p>
          <a:p>
            <a:pPr marL="0" indent="0" algn="just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un mémoire original sur un sujet précis, défini en accord avec son </a:t>
            </a:r>
            <a:r>
              <a:rPr lang="fr-FR" dirty="0" err="1">
                <a:solidFill>
                  <a:schemeClr val="tx1"/>
                </a:solidFill>
              </a:rPr>
              <a:t>directeur·rice</a:t>
            </a:r>
            <a:r>
              <a:rPr lang="fr-FR" dirty="0">
                <a:solidFill>
                  <a:schemeClr val="tx1"/>
                </a:solidFill>
              </a:rPr>
              <a:t> de recherche qui s’inscrit dans une UR, une spécialité et une section CNU.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Cela implique :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élaborer une problématique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circonscrire un corpus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déterminer un socle théorique et méthodologique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développer une argumentation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un mémoire de plus ou moins 350 pages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 bien rédigé, bien présenté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accompagné d’une bibliographie, d’annexes, et d’index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50653"/>
            <a:ext cx="7200800" cy="93610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C’est aussi…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63688" y="1700808"/>
            <a:ext cx="6840760" cy="482059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200" b="1" dirty="0">
                <a:solidFill>
                  <a:schemeClr val="tx1"/>
                </a:solidFill>
              </a:rPr>
              <a:t>Se former à des compétences </a:t>
            </a:r>
            <a:r>
              <a:rPr lang="fr-FR" sz="2200" dirty="0">
                <a:solidFill>
                  <a:schemeClr val="tx1"/>
                </a:solidFill>
              </a:rPr>
              <a:t>pour l’insertion professionnelle (100 h de formation minimum)</a:t>
            </a:r>
          </a:p>
          <a:p>
            <a:pPr algn="just"/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fr-FR" sz="2200" b="1" dirty="0">
                <a:solidFill>
                  <a:schemeClr val="tx1"/>
                </a:solidFill>
              </a:rPr>
              <a:t>Participer</a:t>
            </a:r>
            <a:r>
              <a:rPr lang="fr-FR" sz="2200" dirty="0">
                <a:solidFill>
                  <a:schemeClr val="tx1"/>
                </a:solidFill>
              </a:rPr>
              <a:t> à la vie de son unité de recherche, de l’école doctorale</a:t>
            </a:r>
          </a:p>
          <a:p>
            <a:pPr marL="0" indent="0" algn="just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r>
              <a:rPr lang="fr-FR" sz="2200" b="1" dirty="0">
                <a:solidFill>
                  <a:schemeClr val="tx1"/>
                </a:solidFill>
              </a:rPr>
              <a:t>S’impliquer dans le monde de la recherche </a:t>
            </a:r>
            <a:r>
              <a:rPr lang="fr-FR" sz="2200" dirty="0">
                <a:solidFill>
                  <a:schemeClr val="tx1"/>
                </a:solidFill>
              </a:rPr>
              <a:t/>
            </a:r>
            <a:br>
              <a:rPr lang="fr-FR" sz="2200" dirty="0">
                <a:solidFill>
                  <a:schemeClr val="tx1"/>
                </a:solidFill>
              </a:rPr>
            </a:br>
            <a:r>
              <a:rPr lang="fr-FR" sz="2200" dirty="0">
                <a:solidFill>
                  <a:schemeClr val="tx1"/>
                </a:solidFill>
              </a:rPr>
              <a:t>(à l’UT2J, à Toulouse, en France, à l’étranger)</a:t>
            </a:r>
            <a:r>
              <a:rPr lang="fr-FR" sz="2100" dirty="0">
                <a:solidFill>
                  <a:schemeClr val="tx1"/>
                </a:solidFill>
              </a:rPr>
              <a:t/>
            </a:r>
            <a:br>
              <a:rPr lang="fr-FR" sz="2100" dirty="0">
                <a:solidFill>
                  <a:schemeClr val="tx1"/>
                </a:solidFill>
              </a:rPr>
            </a:br>
            <a:r>
              <a:rPr lang="fr-FR" sz="1050" dirty="0">
                <a:solidFill>
                  <a:schemeClr val="tx1"/>
                </a:solidFill>
              </a:rPr>
              <a:t> </a:t>
            </a:r>
            <a:endParaRPr lang="fr-FR" sz="21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tx1"/>
                </a:solidFill>
              </a:rPr>
              <a:t>Si le directeur ou la directrice restent les  </a:t>
            </a:r>
            <a:r>
              <a:rPr lang="fr-FR" sz="2200" dirty="0" err="1">
                <a:solidFill>
                  <a:schemeClr val="tx1"/>
                </a:solidFill>
              </a:rPr>
              <a:t>interlocuteur·ricess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privilégié·es</a:t>
            </a:r>
            <a:r>
              <a:rPr lang="fr-FR" sz="2200" dirty="0">
                <a:solidFill>
                  <a:schemeClr val="tx1"/>
                </a:solidFill>
              </a:rPr>
              <a:t>, il est </a:t>
            </a:r>
            <a:r>
              <a:rPr lang="fr-FR" sz="2200" b="1" dirty="0">
                <a:solidFill>
                  <a:srgbClr val="A53010"/>
                </a:solidFill>
              </a:rPr>
              <a:t>important de tester ses travaux à l’extérieur </a:t>
            </a:r>
            <a:r>
              <a:rPr lang="fr-FR" sz="2200" dirty="0">
                <a:solidFill>
                  <a:schemeClr val="tx1"/>
                </a:solidFill>
              </a:rPr>
              <a:t>(</a:t>
            </a:r>
            <a:r>
              <a:rPr lang="fr-FR" sz="2200" dirty="0" err="1">
                <a:solidFill>
                  <a:schemeClr val="tx1"/>
                </a:solidFill>
              </a:rPr>
              <a:t>doctoriales</a:t>
            </a:r>
            <a:r>
              <a:rPr lang="fr-FR" sz="2200" dirty="0">
                <a:solidFill>
                  <a:schemeClr val="tx1"/>
                </a:solidFill>
              </a:rPr>
              <a:t>, séminaires, journées d’étude, colloques…)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7623</TotalTime>
  <Words>1753</Words>
  <Application>Microsoft Office PowerPoint</Application>
  <PresentationFormat>Affichage à l'écran (4:3)</PresentationFormat>
  <Paragraphs>361</Paragraphs>
  <Slides>45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8" baseType="lpstr">
      <vt:lpstr>MingLiU_HKSCS-ExtB</vt:lpstr>
      <vt:lpstr>ＭＳ Ｐゴシック</vt:lpstr>
      <vt:lpstr>ACADEMY ENGRAVED LET PLAIN:1.0</vt:lpstr>
      <vt:lpstr>Arial</vt:lpstr>
      <vt:lpstr>Calibri</vt:lpstr>
      <vt:lpstr>Century Gothic</vt:lpstr>
      <vt:lpstr>Lucida Sans Unicode</vt:lpstr>
      <vt:lpstr>メイリオ</vt:lpstr>
      <vt:lpstr>Times New Roman</vt:lpstr>
      <vt:lpstr>Trebuchet MS</vt:lpstr>
      <vt:lpstr>Wingdings</vt:lpstr>
      <vt:lpstr>Wingdings 3</vt:lpstr>
      <vt:lpstr>Brin</vt:lpstr>
      <vt:lpstr>          École doctorale (ED 328)  </vt:lpstr>
      <vt:lpstr>Présentation PowerPoint</vt:lpstr>
      <vt:lpstr>ALLPH@</vt:lpstr>
      <vt:lpstr>  Contacts  </vt:lpstr>
      <vt:lpstr>Présentation PowerPoint</vt:lpstr>
      <vt:lpstr>Ressources</vt:lpstr>
      <vt:lpstr> Le doctorat  =              une thèse…    …et un environnement</vt:lpstr>
      <vt:lpstr>Qu’est-ce qu’une thèse ?</vt:lpstr>
      <vt:lpstr>C’est aussi…</vt:lpstr>
      <vt:lpstr>Présentation PowerPoint</vt:lpstr>
      <vt:lpstr>Comité de suivi individuel (CSI)  </vt:lpstr>
      <vt:lpstr>CSI… suite  </vt:lpstr>
      <vt:lpstr>Le Portfolio (sur Adum) </vt:lpstr>
      <vt:lpstr>ENGAGEMENTS</vt:lpstr>
      <vt:lpstr>Les formations</vt:lpstr>
      <vt:lpstr>Où les trouver?</vt:lpstr>
      <vt:lpstr>Comment s’inscrire ?</vt:lpstr>
      <vt:lpstr>Comment valider les formations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7 parcours possibles</vt:lpstr>
      <vt:lpstr>À quoi servent ces parcours ?</vt:lpstr>
      <vt:lpstr>Les parcours de formation</vt:lpstr>
      <vt:lpstr>Le choix d’un parcours a-t-il une valeur contractuelle ?</vt:lpstr>
      <vt:lpstr>Votre environnement</vt:lpstr>
      <vt:lpstr>Les unités de recherche </vt:lpstr>
      <vt:lpstr>Les élu.es doctorant.es</vt:lpstr>
      <vt:lpstr>Présentation PowerPoint</vt:lpstr>
      <vt:lpstr>Le rôle des représentant.es</vt:lpstr>
      <vt:lpstr>Présentation PowerPoint</vt:lpstr>
      <vt:lpstr>Le SCIUO-IP  (« la boussole »)  Présentation du « Portail de ressources dédiées à l'insertion professionnelle des doctorants et des docteurs ALL-SHS de l'UT2J » - NEW  par Mathilde Caride-Prada  Laure Larcher    </vt:lpstr>
      <vt:lpstr>La mission Handicap</vt:lpstr>
      <vt:lpstr>Services Communs de la Documentation (SCD)</vt:lpstr>
      <vt:lpstr>La ParenThèse Occitanie</vt:lpstr>
      <vt:lpstr>À venir…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L’heure qui dépasse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Rentrée Ecole Doctorale ALLPH@</dc:title>
  <dc:creator>Utilisateur Windows</dc:creator>
  <cp:lastModifiedBy>roukiat.moindze</cp:lastModifiedBy>
  <cp:revision>596</cp:revision>
  <dcterms:created xsi:type="dcterms:W3CDTF">2013-10-31T12:46:46Z</dcterms:created>
  <dcterms:modified xsi:type="dcterms:W3CDTF">2025-11-03T14:15:04Z</dcterms:modified>
</cp:coreProperties>
</file>